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75" r:id="rId5"/>
    <p:sldId id="259" r:id="rId6"/>
    <p:sldId id="272" r:id="rId7"/>
    <p:sldId id="260" r:id="rId8"/>
    <p:sldId id="273" r:id="rId9"/>
    <p:sldId id="285" r:id="rId10"/>
    <p:sldId id="262" r:id="rId11"/>
    <p:sldId id="264" r:id="rId12"/>
    <p:sldId id="263" r:id="rId13"/>
    <p:sldId id="261" r:id="rId14"/>
    <p:sldId id="265" r:id="rId15"/>
    <p:sldId id="267" r:id="rId16"/>
    <p:sldId id="268" r:id="rId17"/>
    <p:sldId id="269" r:id="rId18"/>
    <p:sldId id="271" r:id="rId19"/>
    <p:sldId id="270" r:id="rId20"/>
    <p:sldId id="274" r:id="rId21"/>
    <p:sldId id="276" r:id="rId22"/>
    <p:sldId id="277" r:id="rId23"/>
    <p:sldId id="278" r:id="rId24"/>
    <p:sldId id="286" r:id="rId25"/>
    <p:sldId id="279" r:id="rId26"/>
    <p:sldId id="287" r:id="rId27"/>
    <p:sldId id="280" r:id="rId28"/>
    <p:sldId id="283" r:id="rId29"/>
    <p:sldId id="282" r:id="rId30"/>
    <p:sldId id="281" r:id="rId31"/>
    <p:sldId id="284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history.dcs.ed.ac.uk/archive/staging-area/EDINBURGH_REUNION/imp77-vax/" TargetMode="External"/><Relationship Id="rId2" Type="http://schemas.openxmlformats.org/officeDocument/2006/relationships/hyperlink" Target="http://history.dcs.ed.ac.uk/archive/language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iliconsam/imp77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810A-EE9B-4AE9-A766-9410F2078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731604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IMP77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09C086-F9B6-494D-B246-67C62CED6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5147" y="1773238"/>
            <a:ext cx="8791575" cy="651180"/>
          </a:xfrm>
        </p:spPr>
        <p:txBody>
          <a:bodyPr/>
          <a:lstStyle/>
          <a:p>
            <a:pPr algn="ctr"/>
            <a:r>
              <a:rPr lang="en-GB" dirty="0"/>
              <a:t>A RETROGRADE Language and Compiler</a:t>
            </a:r>
          </a:p>
        </p:txBody>
      </p:sp>
      <p:pic>
        <p:nvPicPr>
          <p:cNvPr id="5" name="Picture 4" descr="A picture containing building, wooden, sculpture, knocker&#10;&#10;Description automatically generated">
            <a:extLst>
              <a:ext uri="{FF2B5EF4-FFF2-40B4-BE49-F238E27FC236}">
                <a16:creationId xmlns:a16="http://schemas.microsoft.com/office/drawing/2014/main" id="{B8D1C4FC-92EA-44A1-B74D-F36EACD55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616" y="2231136"/>
            <a:ext cx="1572768" cy="239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02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9521F-7579-4A3B-B3E6-E26383C83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56532"/>
            <a:ext cx="9905998" cy="1478570"/>
          </a:xfrm>
        </p:spPr>
        <p:txBody>
          <a:bodyPr/>
          <a:lstStyle/>
          <a:p>
            <a:pPr algn="ctr"/>
            <a:r>
              <a:rPr lang="en-GB" dirty="0"/>
              <a:t>IMP77 PRIMITIVE Datatypes</a:t>
            </a:r>
            <a:br>
              <a:rPr lang="en-GB" dirty="0"/>
            </a:br>
            <a:r>
              <a:rPr lang="en-GB" dirty="0"/>
              <a:t> (Numbers + Text)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CB979-728E-4B1A-A73C-167DE1AF6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4910"/>
            <a:ext cx="9905999" cy="4756558"/>
          </a:xfrm>
        </p:spPr>
        <p:txBody>
          <a:bodyPr>
            <a:normAutofit/>
          </a:bodyPr>
          <a:lstStyle/>
          <a:p>
            <a:r>
              <a:rPr lang="en-GB" dirty="0"/>
              <a:t>Real number (32-bit + 64-bit accuracy)</a:t>
            </a:r>
          </a:p>
          <a:p>
            <a:pPr lvl="1"/>
            <a:r>
              <a:rPr lang="en-GB" u="sng" dirty="0"/>
              <a:t>real</a:t>
            </a:r>
            <a:r>
              <a:rPr lang="en-GB" dirty="0"/>
              <a:t> pi = 3.1415926</a:t>
            </a:r>
          </a:p>
          <a:p>
            <a:r>
              <a:rPr lang="en-GB" dirty="0"/>
              <a:t>Integers (8-bit, 16-bit, 32-bit accuracy)</a:t>
            </a:r>
          </a:p>
          <a:p>
            <a:pPr lvl="1"/>
            <a:r>
              <a:rPr lang="en-GB" u="sng" dirty="0"/>
              <a:t>long</a:t>
            </a:r>
            <a:r>
              <a:rPr lang="en-GB" dirty="0"/>
              <a:t> </a:t>
            </a:r>
            <a:r>
              <a:rPr lang="en-GB" u="sng" dirty="0"/>
              <a:t>integer</a:t>
            </a:r>
            <a:r>
              <a:rPr lang="en-GB" dirty="0"/>
              <a:t> bill owing = 100000   {32-bit integer}</a:t>
            </a:r>
          </a:p>
          <a:p>
            <a:pPr lvl="1"/>
            <a:r>
              <a:rPr lang="en-GB" u="sng" dirty="0"/>
              <a:t>short</a:t>
            </a:r>
            <a:r>
              <a:rPr lang="en-GB" dirty="0"/>
              <a:t> </a:t>
            </a:r>
            <a:r>
              <a:rPr lang="en-GB" u="sng" dirty="0"/>
              <a:t>integer</a:t>
            </a:r>
            <a:r>
              <a:rPr lang="en-GB" dirty="0"/>
              <a:t> </a:t>
            </a:r>
            <a:r>
              <a:rPr lang="en-GB" dirty="0" err="1"/>
              <a:t>fred</a:t>
            </a:r>
            <a:r>
              <a:rPr lang="en-GB" dirty="0"/>
              <a:t> = 1200     {16-bit integer}</a:t>
            </a:r>
          </a:p>
          <a:p>
            <a:pPr lvl="1"/>
            <a:r>
              <a:rPr lang="en-GB" u="sng" dirty="0"/>
              <a:t>byte</a:t>
            </a:r>
            <a:r>
              <a:rPr lang="en-GB" dirty="0"/>
              <a:t> letter A = 65  {8-bit integer}</a:t>
            </a:r>
          </a:p>
          <a:p>
            <a:r>
              <a:rPr lang="en-GB" dirty="0"/>
              <a:t>Strings (maximum size 255 chars)</a:t>
            </a:r>
          </a:p>
          <a:p>
            <a:pPr lvl="1"/>
            <a:r>
              <a:rPr lang="en-GB" dirty="0"/>
              <a:t>String size should be shown in declaration, 255 assumed if omitted</a:t>
            </a:r>
          </a:p>
          <a:p>
            <a:pPr lvl="1"/>
            <a:r>
              <a:rPr lang="en-GB" u="sng" dirty="0"/>
              <a:t>string</a:t>
            </a:r>
            <a:r>
              <a:rPr lang="en-GB" dirty="0"/>
              <a:t>(3) TLA = “</a:t>
            </a:r>
            <a:r>
              <a:rPr lang="en-GB" dirty="0" err="1"/>
              <a:t>tla</a:t>
            </a:r>
            <a:r>
              <a:rPr lang="en-GB" dirty="0"/>
              <a:t>”  {string TLA can only allow 3 characters at most}</a:t>
            </a:r>
          </a:p>
          <a:p>
            <a:pPr lvl="1"/>
            <a:r>
              <a:rPr lang="en-GB" u="sng" dirty="0"/>
              <a:t>string</a:t>
            </a:r>
            <a:r>
              <a:rPr lang="en-GB" dirty="0"/>
              <a:t> (2) </a:t>
            </a:r>
            <a:r>
              <a:rPr lang="en-GB" dirty="0" err="1"/>
              <a:t>fred</a:t>
            </a:r>
            <a:r>
              <a:rPr lang="en-GB" dirty="0"/>
              <a:t> = “a longer string”  {generates compiler error}</a:t>
            </a:r>
          </a:p>
        </p:txBody>
      </p:sp>
    </p:spTree>
    <p:extLst>
      <p:ext uri="{BB962C8B-B14F-4D97-AF65-F5344CB8AC3E}">
        <p14:creationId xmlns:p14="http://schemas.microsoft.com/office/powerpoint/2010/main" val="811305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9521F-7579-4A3B-B3E6-E26383C83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MORE IMP PRIMITIVE Datatypes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CB979-728E-4B1A-A73C-167DE1AF6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4910"/>
            <a:ext cx="9905999" cy="4756558"/>
          </a:xfrm>
        </p:spPr>
        <p:txBody>
          <a:bodyPr>
            <a:normAutofit/>
          </a:bodyPr>
          <a:lstStyle/>
          <a:p>
            <a:r>
              <a:rPr lang="en-GB" dirty="0"/>
              <a:t>Pointers/Addresses</a:t>
            </a:r>
          </a:p>
          <a:p>
            <a:pPr lvl="1"/>
            <a:r>
              <a:rPr lang="en-GB" dirty="0"/>
              <a:t>Indicated by %name or </a:t>
            </a:r>
            <a:r>
              <a:rPr lang="en-GB" u="sng" dirty="0"/>
              <a:t>name</a:t>
            </a:r>
            <a:r>
              <a:rPr lang="en-GB" dirty="0"/>
              <a:t> keyword</a:t>
            </a:r>
          </a:p>
          <a:p>
            <a:pPr lvl="1"/>
            <a:r>
              <a:rPr lang="en-GB" dirty="0"/>
              <a:t>Assigned by ==</a:t>
            </a:r>
          </a:p>
          <a:p>
            <a:pPr lvl="2"/>
            <a:r>
              <a:rPr lang="en-GB" dirty="0"/>
              <a:t>Example</a:t>
            </a:r>
          </a:p>
          <a:p>
            <a:pPr lvl="3"/>
            <a:r>
              <a:rPr lang="en-GB" u="sng" dirty="0"/>
              <a:t>integer</a:t>
            </a:r>
            <a:r>
              <a:rPr lang="en-GB" dirty="0"/>
              <a:t> </a:t>
            </a:r>
            <a:r>
              <a:rPr lang="en-GB" dirty="0" err="1"/>
              <a:t>baggins</a:t>
            </a:r>
            <a:r>
              <a:rPr lang="en-GB" dirty="0"/>
              <a:t> = 4  { </a:t>
            </a:r>
            <a:r>
              <a:rPr lang="en-GB" dirty="0" err="1"/>
              <a:t>baggins</a:t>
            </a:r>
            <a:r>
              <a:rPr lang="en-GB" dirty="0"/>
              <a:t> points to a memory cell containing 4}</a:t>
            </a:r>
          </a:p>
          <a:p>
            <a:pPr lvl="3"/>
            <a:r>
              <a:rPr lang="en-GB" u="sng" dirty="0"/>
              <a:t>integer</a:t>
            </a:r>
            <a:r>
              <a:rPr lang="en-GB" dirty="0"/>
              <a:t> </a:t>
            </a:r>
            <a:r>
              <a:rPr lang="en-GB" u="sng" dirty="0"/>
              <a:t>name</a:t>
            </a:r>
            <a:r>
              <a:rPr lang="en-GB" dirty="0"/>
              <a:t> bilbo  {bilbo points to an integer variable- needs an assignment)</a:t>
            </a:r>
          </a:p>
          <a:p>
            <a:pPr lvl="3"/>
            <a:r>
              <a:rPr lang="en-GB" dirty="0"/>
              <a:t>Bilbo == </a:t>
            </a:r>
            <a:r>
              <a:rPr lang="en-GB" dirty="0" err="1"/>
              <a:t>baggins</a:t>
            </a:r>
            <a:r>
              <a:rPr lang="en-GB" dirty="0"/>
              <a:t>     { bilbo points to same location as </a:t>
            </a:r>
            <a:r>
              <a:rPr lang="en-GB" dirty="0" err="1"/>
              <a:t>baggins</a:t>
            </a:r>
            <a:r>
              <a:rPr lang="en-GB" dirty="0"/>
              <a:t> }</a:t>
            </a:r>
          </a:p>
          <a:p>
            <a:r>
              <a:rPr lang="en-GB" dirty="0"/>
              <a:t>NO boolean/logical type</a:t>
            </a:r>
          </a:p>
          <a:p>
            <a:pPr lvl="1"/>
            <a:r>
              <a:rPr lang="en-GB" dirty="0"/>
              <a:t>Logical expressions ARE allowed for tests</a:t>
            </a:r>
          </a:p>
          <a:p>
            <a:pPr lvl="2"/>
            <a:r>
              <a:rPr lang="en-GB" dirty="0"/>
              <a:t>Logical expressions used in tests for </a:t>
            </a:r>
            <a:r>
              <a:rPr lang="en-GB" u="sng" dirty="0"/>
              <a:t>if</a:t>
            </a:r>
            <a:r>
              <a:rPr lang="en-GB" dirty="0"/>
              <a:t>, </a:t>
            </a:r>
            <a:r>
              <a:rPr lang="en-GB" u="sng" dirty="0"/>
              <a:t>until</a:t>
            </a:r>
            <a:r>
              <a:rPr lang="en-GB" dirty="0"/>
              <a:t>, </a:t>
            </a:r>
            <a:r>
              <a:rPr lang="en-GB" u="sng" dirty="0"/>
              <a:t>while</a:t>
            </a:r>
            <a:r>
              <a:rPr lang="en-GB" dirty="0"/>
              <a:t> statements</a:t>
            </a:r>
          </a:p>
          <a:p>
            <a:pPr lvl="1"/>
            <a:r>
              <a:rPr lang="en-GB" dirty="0"/>
              <a:t>Yet we can define functions (</a:t>
            </a:r>
            <a:r>
              <a:rPr lang="en-GB" b="1" u="sng" dirty="0"/>
              <a:t>predicate</a:t>
            </a:r>
            <a:r>
              <a:rPr lang="en-GB" dirty="0"/>
              <a:t>) which are </a:t>
            </a:r>
            <a:r>
              <a:rPr lang="en-GB" b="1" u="sng" dirty="0"/>
              <a:t>true</a:t>
            </a:r>
            <a:r>
              <a:rPr lang="en-GB" dirty="0"/>
              <a:t> or </a:t>
            </a:r>
            <a:r>
              <a:rPr lang="en-GB" b="1" u="sng" dirty="0"/>
              <a:t>false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0623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CA4F4-DFB9-4294-B1A2-EBD915491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41834"/>
          </a:xfrm>
        </p:spPr>
        <p:txBody>
          <a:bodyPr/>
          <a:lstStyle/>
          <a:p>
            <a:pPr algn="ctr"/>
            <a:r>
              <a:rPr lang="en-GB" dirty="0"/>
              <a:t>IMP77 COMPOUND Datatypes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A7B40-0EA2-455A-B867-D2ACFA5C5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60352"/>
            <a:ext cx="9905999" cy="4230849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Arrays</a:t>
            </a:r>
          </a:p>
          <a:p>
            <a:pPr lvl="1"/>
            <a:r>
              <a:rPr lang="en-GB" u="sng" dirty="0"/>
              <a:t>integer</a:t>
            </a:r>
            <a:r>
              <a:rPr lang="en-GB" dirty="0"/>
              <a:t> </a:t>
            </a:r>
            <a:r>
              <a:rPr lang="en-GB" u="sng" dirty="0"/>
              <a:t>array</a:t>
            </a:r>
            <a:r>
              <a:rPr lang="en-GB" dirty="0"/>
              <a:t> amounts owing(1:number of customers)</a:t>
            </a:r>
          </a:p>
          <a:p>
            <a:pPr lvl="2"/>
            <a:r>
              <a:rPr lang="en-GB" dirty="0"/>
              <a:t>All array elements will have same type</a:t>
            </a:r>
          </a:p>
          <a:p>
            <a:pPr lvl="1"/>
            <a:r>
              <a:rPr lang="en-GB" dirty="0"/>
              <a:t>Number of dimensions is compiler dependent</a:t>
            </a:r>
          </a:p>
          <a:p>
            <a:pPr lvl="1"/>
            <a:r>
              <a:rPr lang="en-GB" dirty="0"/>
              <a:t>Only one-dimensional arrays can be initialised</a:t>
            </a:r>
          </a:p>
          <a:p>
            <a:r>
              <a:rPr lang="en-GB" dirty="0"/>
              <a:t>Records</a:t>
            </a:r>
          </a:p>
          <a:p>
            <a:pPr lvl="1"/>
            <a:r>
              <a:rPr lang="en-GB" dirty="0"/>
              <a:t>Used to “bundle” datatypes</a:t>
            </a:r>
          </a:p>
          <a:p>
            <a:pPr lvl="1"/>
            <a:r>
              <a:rPr lang="en-GB" u="sng" dirty="0"/>
              <a:t>record</a:t>
            </a:r>
            <a:r>
              <a:rPr lang="en-GB" dirty="0"/>
              <a:t> </a:t>
            </a:r>
            <a:r>
              <a:rPr lang="en-GB" u="sng" dirty="0"/>
              <a:t>format</a:t>
            </a:r>
            <a:r>
              <a:rPr lang="en-GB" dirty="0"/>
              <a:t> </a:t>
            </a:r>
            <a:r>
              <a:rPr lang="en-GB" dirty="0" err="1"/>
              <a:t>ibj</a:t>
            </a:r>
            <a:r>
              <a:rPr lang="en-GB" dirty="0"/>
              <a:t> line ( </a:t>
            </a:r>
            <a:r>
              <a:rPr lang="en-GB" u="sng" dirty="0"/>
              <a:t>byte</a:t>
            </a:r>
            <a:r>
              <a:rPr lang="en-GB" dirty="0"/>
              <a:t> the type, </a:t>
            </a:r>
            <a:r>
              <a:rPr lang="en-GB" u="sng" dirty="0"/>
              <a:t>string</a:t>
            </a:r>
            <a:r>
              <a:rPr lang="en-GB" dirty="0"/>
              <a:t>(255) the data)</a:t>
            </a:r>
          </a:p>
          <a:p>
            <a:pPr lvl="2"/>
            <a:r>
              <a:rPr lang="en-GB" dirty="0"/>
              <a:t>Each variable of this type has 2 elements, a byte integer and a string</a:t>
            </a:r>
          </a:p>
          <a:p>
            <a:pPr lvl="1"/>
            <a:r>
              <a:rPr lang="en-GB" u="sng" dirty="0"/>
              <a:t>record</a:t>
            </a:r>
            <a:r>
              <a:rPr lang="en-GB" dirty="0"/>
              <a:t>( </a:t>
            </a:r>
            <a:r>
              <a:rPr lang="en-GB" dirty="0" err="1"/>
              <a:t>ibj</a:t>
            </a:r>
            <a:r>
              <a:rPr lang="en-GB" dirty="0"/>
              <a:t> line) </a:t>
            </a:r>
            <a:r>
              <a:rPr lang="en-GB" dirty="0" err="1"/>
              <a:t>fred</a:t>
            </a:r>
            <a:r>
              <a:rPr lang="en-GB" dirty="0"/>
              <a:t>      {defines a variable </a:t>
            </a:r>
            <a:r>
              <a:rPr lang="en-GB" dirty="0" err="1"/>
              <a:t>fred</a:t>
            </a:r>
            <a:r>
              <a:rPr lang="en-GB" dirty="0"/>
              <a:t> of format “</a:t>
            </a:r>
            <a:r>
              <a:rPr lang="en-GB" dirty="0" err="1"/>
              <a:t>ibj</a:t>
            </a:r>
            <a:r>
              <a:rPr lang="en-GB" dirty="0"/>
              <a:t> line” }</a:t>
            </a:r>
          </a:p>
        </p:txBody>
      </p:sp>
    </p:spTree>
    <p:extLst>
      <p:ext uri="{BB962C8B-B14F-4D97-AF65-F5344CB8AC3E}">
        <p14:creationId xmlns:p14="http://schemas.microsoft.com/office/powerpoint/2010/main" val="4112463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577D-541D-43C8-81A5-7E3F04805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74722"/>
          </a:xfrm>
        </p:spPr>
        <p:txBody>
          <a:bodyPr/>
          <a:lstStyle/>
          <a:p>
            <a:pPr algn="ctr"/>
            <a:r>
              <a:rPr lang="en-GB" dirty="0"/>
              <a:t>IMP “grammar”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573FD-405F-4ECB-A976-6931EAFF1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02297"/>
            <a:ext cx="9905999" cy="4432184"/>
          </a:xfrm>
        </p:spPr>
        <p:txBody>
          <a:bodyPr/>
          <a:lstStyle/>
          <a:p>
            <a:r>
              <a:rPr lang="en-GB" dirty="0"/>
              <a:t>Block = </a:t>
            </a:r>
            <a:r>
              <a:rPr lang="en-GB" b="1" u="sng" dirty="0"/>
              <a:t>begin</a:t>
            </a:r>
            <a:r>
              <a:rPr lang="en-GB" dirty="0"/>
              <a:t> Statements </a:t>
            </a:r>
            <a:r>
              <a:rPr lang="en-GB" b="1" u="sng" dirty="0"/>
              <a:t>end</a:t>
            </a:r>
            <a:r>
              <a:rPr lang="en-GB" dirty="0"/>
              <a:t>    { a program is a block }</a:t>
            </a:r>
          </a:p>
          <a:p>
            <a:r>
              <a:rPr lang="en-GB" dirty="0"/>
              <a:t>Statement one of</a:t>
            </a:r>
          </a:p>
          <a:p>
            <a:pPr lvl="1"/>
            <a:r>
              <a:rPr lang="en-GB" dirty="0"/>
              <a:t>Declaration</a:t>
            </a:r>
          </a:p>
          <a:p>
            <a:pPr lvl="1"/>
            <a:r>
              <a:rPr lang="en-GB" dirty="0"/>
              <a:t>Assignment</a:t>
            </a:r>
          </a:p>
          <a:p>
            <a:pPr lvl="1"/>
            <a:r>
              <a:rPr lang="en-GB" dirty="0"/>
              <a:t>Conditional execution</a:t>
            </a:r>
          </a:p>
          <a:p>
            <a:pPr lvl="1"/>
            <a:r>
              <a:rPr lang="en-GB" dirty="0"/>
              <a:t>Jump/Calculated Goto </a:t>
            </a:r>
          </a:p>
          <a:p>
            <a:pPr lvl="1"/>
            <a:r>
              <a:rPr lang="en-GB" dirty="0"/>
              <a:t>Loop</a:t>
            </a:r>
          </a:p>
          <a:p>
            <a:pPr lvl="1"/>
            <a:r>
              <a:rPr lang="en-GB" dirty="0"/>
              <a:t>Calling routines/functions</a:t>
            </a:r>
          </a:p>
        </p:txBody>
      </p:sp>
    </p:spTree>
    <p:extLst>
      <p:ext uri="{BB962C8B-B14F-4D97-AF65-F5344CB8AC3E}">
        <p14:creationId xmlns:p14="http://schemas.microsoft.com/office/powerpoint/2010/main" val="3250117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65DBB-9712-4CC7-98C2-1BD91338F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67668"/>
          </a:xfrm>
        </p:spPr>
        <p:txBody>
          <a:bodyPr/>
          <a:lstStyle/>
          <a:p>
            <a:pPr algn="ctr"/>
            <a:r>
              <a:rPr lang="en-GB" dirty="0"/>
              <a:t>DECLARING VARIABLES IN IMP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8C1F7-45D3-4040-A068-95790EE60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86186"/>
            <a:ext cx="9905999" cy="4553295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Variable</a:t>
            </a:r>
          </a:p>
          <a:p>
            <a:pPr lvl="1"/>
            <a:r>
              <a:rPr lang="en-GB" b="1" u="sng" dirty="0"/>
              <a:t>integer</a:t>
            </a:r>
            <a:r>
              <a:rPr lang="en-GB" dirty="0"/>
              <a:t> </a:t>
            </a:r>
            <a:r>
              <a:rPr lang="en-GB" dirty="0" err="1"/>
              <a:t>fred</a:t>
            </a:r>
            <a:r>
              <a:rPr lang="en-GB" dirty="0"/>
              <a:t>, joe, bill    { declares 3 variables each storing a 32-bit integer }</a:t>
            </a:r>
          </a:p>
          <a:p>
            <a:r>
              <a:rPr lang="en-GB" dirty="0"/>
              <a:t>Routine/Function</a:t>
            </a:r>
          </a:p>
          <a:p>
            <a:pPr lvl="1"/>
            <a:r>
              <a:rPr lang="en-GB" b="1" u="sng" dirty="0"/>
              <a:t>integer</a:t>
            </a:r>
            <a:r>
              <a:rPr lang="en-GB" dirty="0"/>
              <a:t> </a:t>
            </a:r>
            <a:r>
              <a:rPr lang="en-GB" b="1" u="sng" dirty="0"/>
              <a:t>function</a:t>
            </a:r>
            <a:r>
              <a:rPr lang="en-GB" dirty="0"/>
              <a:t> </a:t>
            </a:r>
            <a:r>
              <a:rPr lang="en-GB" dirty="0" err="1"/>
              <a:t>fred</a:t>
            </a:r>
            <a:r>
              <a:rPr lang="en-GB" dirty="0"/>
              <a:t>( </a:t>
            </a:r>
            <a:r>
              <a:rPr lang="en-GB" u="sng" dirty="0"/>
              <a:t>integer</a:t>
            </a:r>
            <a:r>
              <a:rPr lang="en-GB" dirty="0"/>
              <a:t> parameter1, param2) { 2 parameters to </a:t>
            </a:r>
            <a:r>
              <a:rPr lang="en-GB" dirty="0" err="1"/>
              <a:t>fred</a:t>
            </a:r>
            <a:r>
              <a:rPr lang="en-GB" dirty="0"/>
              <a:t> }</a:t>
            </a:r>
          </a:p>
          <a:p>
            <a:pPr lvl="2"/>
            <a:r>
              <a:rPr lang="en-GB" dirty="0"/>
              <a:t>Statements</a:t>
            </a:r>
          </a:p>
          <a:p>
            <a:pPr lvl="2"/>
            <a:r>
              <a:rPr lang="en-GB" b="1" u="sng" dirty="0"/>
              <a:t>result</a:t>
            </a:r>
            <a:r>
              <a:rPr lang="en-GB" dirty="0"/>
              <a:t> = parameter1 + 4*parameter2 { returned value }</a:t>
            </a:r>
          </a:p>
          <a:p>
            <a:pPr lvl="1"/>
            <a:r>
              <a:rPr lang="en-GB" b="1" u="sng" dirty="0"/>
              <a:t>end</a:t>
            </a:r>
          </a:p>
          <a:p>
            <a:r>
              <a:rPr lang="en-GB" dirty="0"/>
              <a:t>External routine/function</a:t>
            </a:r>
          </a:p>
          <a:p>
            <a:pPr lvl="1"/>
            <a:r>
              <a:rPr lang="en-GB" b="1" u="sng" dirty="0"/>
              <a:t>real</a:t>
            </a:r>
            <a:r>
              <a:rPr lang="en-GB" dirty="0"/>
              <a:t> </a:t>
            </a:r>
            <a:r>
              <a:rPr lang="en-GB" b="1" u="sng" dirty="0"/>
              <a:t>function</a:t>
            </a:r>
            <a:r>
              <a:rPr lang="en-GB" dirty="0"/>
              <a:t> </a:t>
            </a:r>
            <a:r>
              <a:rPr lang="en-GB" dirty="0" err="1"/>
              <a:t>fred</a:t>
            </a:r>
            <a:r>
              <a:rPr lang="en-GB" dirty="0"/>
              <a:t> </a:t>
            </a:r>
            <a:r>
              <a:rPr lang="en-GB" b="1" u="sng" dirty="0"/>
              <a:t>alias</a:t>
            </a:r>
            <a:r>
              <a:rPr lang="en-GB" dirty="0"/>
              <a:t> “_cosine” </a:t>
            </a:r>
            <a:r>
              <a:rPr lang="en-GB" b="1" u="sng" dirty="0"/>
              <a:t>spec</a:t>
            </a:r>
            <a:r>
              <a:rPr lang="en-GB" dirty="0"/>
              <a:t> ( </a:t>
            </a:r>
            <a:r>
              <a:rPr lang="en-GB" u="sng" dirty="0"/>
              <a:t>real</a:t>
            </a:r>
            <a:r>
              <a:rPr lang="en-GB" dirty="0"/>
              <a:t> angle )</a:t>
            </a:r>
            <a:endParaRPr lang="en-GB" u="sng" dirty="0"/>
          </a:p>
          <a:p>
            <a:pPr lvl="1"/>
            <a:r>
              <a:rPr lang="en-GB" dirty="0"/>
              <a:t>FRED the name inside IMP but referenced the linker or external code as _cosine</a:t>
            </a:r>
          </a:p>
          <a:p>
            <a:pPr lvl="2"/>
            <a:r>
              <a:rPr lang="en-GB" dirty="0"/>
              <a:t>_cosine could be a routine written in C or even assembler</a:t>
            </a:r>
          </a:p>
        </p:txBody>
      </p:sp>
    </p:spTree>
    <p:extLst>
      <p:ext uri="{BB962C8B-B14F-4D97-AF65-F5344CB8AC3E}">
        <p14:creationId xmlns:p14="http://schemas.microsoft.com/office/powerpoint/2010/main" val="1396551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A1D16-BDA1-4C8E-8EB7-E3B1D8132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92168"/>
          </a:xfrm>
        </p:spPr>
        <p:txBody>
          <a:bodyPr/>
          <a:lstStyle/>
          <a:p>
            <a:pPr algn="ctr"/>
            <a:r>
              <a:rPr lang="en-GB" dirty="0" err="1"/>
              <a:t>ConDitional</a:t>
            </a:r>
            <a:r>
              <a:rPr lang="en-GB" dirty="0"/>
              <a:t> 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99B1E-5808-454B-BFB0-DAA200021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26128"/>
            <a:ext cx="9905999" cy="4365073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Multi-statement</a:t>
            </a:r>
          </a:p>
          <a:p>
            <a:pPr lvl="1"/>
            <a:r>
              <a:rPr lang="en-GB" b="1" u="sng" dirty="0"/>
              <a:t>if</a:t>
            </a:r>
            <a:r>
              <a:rPr lang="en-GB" dirty="0"/>
              <a:t> (</a:t>
            </a:r>
            <a:r>
              <a:rPr lang="en-GB" dirty="0" err="1"/>
              <a:t>fred</a:t>
            </a:r>
            <a:r>
              <a:rPr lang="en-GB" dirty="0"/>
              <a:t> &gt; joe) </a:t>
            </a:r>
            <a:r>
              <a:rPr lang="en-GB" b="1" u="sng" dirty="0"/>
              <a:t>then</a:t>
            </a:r>
            <a:r>
              <a:rPr lang="en-GB" dirty="0"/>
              <a:t> </a:t>
            </a:r>
            <a:r>
              <a:rPr lang="en-GB" b="1" u="sng" dirty="0"/>
              <a:t>start</a:t>
            </a:r>
          </a:p>
          <a:p>
            <a:pPr lvl="2"/>
            <a:r>
              <a:rPr lang="en-GB" dirty="0"/>
              <a:t>{ statements }</a:t>
            </a:r>
          </a:p>
          <a:p>
            <a:pPr lvl="1"/>
            <a:r>
              <a:rPr lang="en-GB" b="1" u="sng" dirty="0"/>
              <a:t>finish</a:t>
            </a:r>
            <a:r>
              <a:rPr lang="en-GB" dirty="0"/>
              <a:t> </a:t>
            </a:r>
            <a:r>
              <a:rPr lang="en-GB" b="1" u="sng" dirty="0"/>
              <a:t>else</a:t>
            </a:r>
            <a:r>
              <a:rPr lang="en-GB" dirty="0"/>
              <a:t> </a:t>
            </a:r>
            <a:r>
              <a:rPr lang="en-GB" b="1" u="sng" dirty="0"/>
              <a:t>start</a:t>
            </a:r>
            <a:r>
              <a:rPr lang="en-GB" u="sng" dirty="0"/>
              <a:t> </a:t>
            </a:r>
          </a:p>
          <a:p>
            <a:pPr lvl="2"/>
            <a:r>
              <a:rPr lang="en-GB" dirty="0"/>
              <a:t>{ statements }</a:t>
            </a:r>
          </a:p>
          <a:p>
            <a:pPr lvl="1"/>
            <a:r>
              <a:rPr lang="en-GB" b="1" u="sng" dirty="0"/>
              <a:t>finish</a:t>
            </a:r>
          </a:p>
          <a:p>
            <a:r>
              <a:rPr lang="en-GB" dirty="0"/>
              <a:t>Single statement (2 forms)</a:t>
            </a:r>
          </a:p>
          <a:p>
            <a:pPr lvl="1"/>
            <a:r>
              <a:rPr lang="en-GB" b="1" u="sng" dirty="0"/>
              <a:t>if</a:t>
            </a:r>
            <a:r>
              <a:rPr lang="en-GB" dirty="0"/>
              <a:t> (number &gt; 10) </a:t>
            </a:r>
            <a:r>
              <a:rPr lang="en-GB" b="1" u="sng" dirty="0"/>
              <a:t>then</a:t>
            </a:r>
            <a:r>
              <a:rPr lang="en-GB" dirty="0"/>
              <a:t> </a:t>
            </a:r>
            <a:r>
              <a:rPr lang="en-GB" dirty="0" err="1"/>
              <a:t>errorCode</a:t>
            </a:r>
            <a:r>
              <a:rPr lang="en-GB" dirty="0"/>
              <a:t> = 5</a:t>
            </a:r>
          </a:p>
          <a:p>
            <a:pPr lvl="1"/>
            <a:r>
              <a:rPr lang="en-GB" dirty="0" err="1"/>
              <a:t>errorCode</a:t>
            </a:r>
            <a:r>
              <a:rPr lang="en-GB" dirty="0"/>
              <a:t> = 5 </a:t>
            </a:r>
            <a:r>
              <a:rPr lang="en-GB" b="1" u="sng" dirty="0"/>
              <a:t>if</a:t>
            </a:r>
            <a:r>
              <a:rPr lang="en-GB" dirty="0"/>
              <a:t> (number &gt; 10)</a:t>
            </a:r>
          </a:p>
          <a:p>
            <a:r>
              <a:rPr lang="en-GB" dirty="0"/>
              <a:t>If not statement</a:t>
            </a:r>
          </a:p>
          <a:p>
            <a:pPr lvl="1"/>
            <a:r>
              <a:rPr lang="en-GB" dirty="0" err="1"/>
              <a:t>errorCode</a:t>
            </a:r>
            <a:r>
              <a:rPr lang="en-GB" dirty="0"/>
              <a:t> = 5 </a:t>
            </a:r>
            <a:r>
              <a:rPr lang="en-GB" b="1" u="sng" dirty="0"/>
              <a:t>unless</a:t>
            </a:r>
            <a:r>
              <a:rPr lang="en-GB" dirty="0"/>
              <a:t> (number &lt;= 10)</a:t>
            </a:r>
          </a:p>
        </p:txBody>
      </p:sp>
    </p:spTree>
    <p:extLst>
      <p:ext uri="{BB962C8B-B14F-4D97-AF65-F5344CB8AC3E}">
        <p14:creationId xmlns:p14="http://schemas.microsoft.com/office/powerpoint/2010/main" val="14770818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32A32-F1B6-47AC-9083-A75C314D9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90832"/>
          </a:xfrm>
        </p:spPr>
        <p:txBody>
          <a:bodyPr/>
          <a:lstStyle/>
          <a:p>
            <a:pPr algn="ctr"/>
            <a:r>
              <a:rPr lang="en-GB" dirty="0"/>
              <a:t>JUMP/CALCULATED GOTO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A3F41-6AEA-466C-AF28-6C71C5916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83516"/>
            <a:ext cx="9905999" cy="4955966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Statements can be labelled (identifier followed by colon)</a:t>
            </a:r>
          </a:p>
          <a:p>
            <a:pPr lvl="1"/>
            <a:r>
              <a:rPr lang="en-GB" dirty="0"/>
              <a:t>error:  print string(“Error found”); newline(2)</a:t>
            </a:r>
          </a:p>
          <a:p>
            <a:r>
              <a:rPr lang="en-GB" dirty="0"/>
              <a:t>Goto a label using </a:t>
            </a:r>
            <a:r>
              <a:rPr lang="en-GB" b="1" dirty="0"/>
              <a:t>-&gt;</a:t>
            </a:r>
          </a:p>
          <a:p>
            <a:pPr lvl="1"/>
            <a:r>
              <a:rPr lang="en-GB" dirty="0"/>
              <a:t>-&gt; error</a:t>
            </a:r>
          </a:p>
          <a:p>
            <a:pPr lvl="1"/>
            <a:r>
              <a:rPr lang="en-GB" b="1" u="sng" dirty="0"/>
              <a:t>if</a:t>
            </a:r>
            <a:r>
              <a:rPr lang="en-GB" dirty="0"/>
              <a:t> (debt &gt; 24) </a:t>
            </a:r>
            <a:r>
              <a:rPr lang="en-GB" b="1" u="sng" dirty="0"/>
              <a:t>then</a:t>
            </a:r>
            <a:r>
              <a:rPr lang="en-GB" dirty="0"/>
              <a:t> -&gt; error</a:t>
            </a:r>
          </a:p>
          <a:p>
            <a:pPr lvl="1"/>
            <a:r>
              <a:rPr lang="en-GB" dirty="0"/>
              <a:t>-&gt; error </a:t>
            </a:r>
            <a:r>
              <a:rPr lang="en-GB" b="1" u="sng" dirty="0"/>
              <a:t>unless</a:t>
            </a:r>
            <a:r>
              <a:rPr lang="en-GB" dirty="0"/>
              <a:t> (debt &lt;= 24)</a:t>
            </a:r>
          </a:p>
          <a:p>
            <a:r>
              <a:rPr lang="en-GB" dirty="0"/>
              <a:t>Calculated goto same as switch in C</a:t>
            </a:r>
          </a:p>
          <a:p>
            <a:pPr lvl="1"/>
            <a:r>
              <a:rPr lang="en-GB" dirty="0"/>
              <a:t>declaration</a:t>
            </a:r>
          </a:p>
          <a:p>
            <a:pPr lvl="2"/>
            <a:r>
              <a:rPr lang="en-GB" b="1" u="sng" dirty="0"/>
              <a:t>switch</a:t>
            </a:r>
            <a:r>
              <a:rPr lang="en-GB" dirty="0"/>
              <a:t> </a:t>
            </a:r>
            <a:r>
              <a:rPr lang="en-GB" dirty="0" err="1"/>
              <a:t>fred</a:t>
            </a:r>
            <a:r>
              <a:rPr lang="en-GB" dirty="0"/>
              <a:t>(3) { or however many you want }</a:t>
            </a:r>
          </a:p>
          <a:p>
            <a:pPr lvl="1"/>
            <a:r>
              <a:rPr lang="en-GB" dirty="0"/>
              <a:t>Usage</a:t>
            </a:r>
          </a:p>
          <a:p>
            <a:pPr lvl="2"/>
            <a:r>
              <a:rPr lang="en-GB" dirty="0"/>
              <a:t>-&gt; </a:t>
            </a:r>
            <a:r>
              <a:rPr lang="en-GB" dirty="0" err="1"/>
              <a:t>fred</a:t>
            </a:r>
            <a:r>
              <a:rPr lang="en-GB" dirty="0"/>
              <a:t>(n)	{ assume variable n is 1,2,3 in this example}</a:t>
            </a:r>
          </a:p>
          <a:p>
            <a:pPr lvl="1"/>
            <a:r>
              <a:rPr lang="en-GB" dirty="0"/>
              <a:t>Labelled statements</a:t>
            </a:r>
          </a:p>
          <a:p>
            <a:pPr lvl="2"/>
            <a:r>
              <a:rPr lang="en-GB" dirty="0" err="1"/>
              <a:t>fred</a:t>
            </a:r>
            <a:r>
              <a:rPr lang="en-GB" dirty="0"/>
              <a:t>(1):  bill  = bill + 4 {  get here if n = 1 }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8198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EA8E5-43C0-40F0-BBDF-D017810B7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90165"/>
          </a:xfrm>
        </p:spPr>
        <p:txBody>
          <a:bodyPr/>
          <a:lstStyle/>
          <a:p>
            <a:pPr algn="ctr"/>
            <a:r>
              <a:rPr lang="en-GB" dirty="0" err="1"/>
              <a:t>LoopS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1AAE5-4F1A-4701-AF53-F06824947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08682"/>
            <a:ext cx="9905999" cy="5159229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Based on %cycle … %repeat construct</a:t>
            </a:r>
          </a:p>
          <a:p>
            <a:r>
              <a:rPr lang="en-GB" dirty="0"/>
              <a:t>FOR loop (multiple statements)</a:t>
            </a:r>
          </a:p>
          <a:p>
            <a:pPr lvl="1"/>
            <a:r>
              <a:rPr lang="en-GB" dirty="0"/>
              <a:t>%for I = start, step, last %cycle</a:t>
            </a:r>
          </a:p>
          <a:p>
            <a:pPr lvl="2"/>
            <a:r>
              <a:rPr lang="en-GB" dirty="0"/>
              <a:t>Statements</a:t>
            </a:r>
          </a:p>
          <a:p>
            <a:pPr lvl="1"/>
            <a:r>
              <a:rPr lang="en-GB" dirty="0"/>
              <a:t>%repeat</a:t>
            </a:r>
          </a:p>
          <a:p>
            <a:r>
              <a:rPr lang="en-GB" dirty="0"/>
              <a:t>FOR loop (single statement)</a:t>
            </a:r>
          </a:p>
          <a:p>
            <a:pPr lvl="1"/>
            <a:r>
              <a:rPr lang="en-GB" dirty="0"/>
              <a:t>J = J + x(k) %for k= 1,1,50         { sums in J the values in the array x from 1 to 50}</a:t>
            </a:r>
          </a:p>
          <a:p>
            <a:r>
              <a:rPr lang="en-GB" dirty="0"/>
              <a:t>WHILE</a:t>
            </a:r>
          </a:p>
          <a:p>
            <a:pPr lvl="1"/>
            <a:r>
              <a:rPr lang="en-GB" dirty="0"/>
              <a:t>%while (x &lt;1) %cycle</a:t>
            </a:r>
          </a:p>
          <a:p>
            <a:pPr lvl="2"/>
            <a:r>
              <a:rPr lang="en-GB" dirty="0"/>
              <a:t>…</a:t>
            </a:r>
          </a:p>
          <a:p>
            <a:pPr lvl="1"/>
            <a:r>
              <a:rPr lang="en-GB" dirty="0"/>
              <a:t>%repeat</a:t>
            </a:r>
          </a:p>
          <a:p>
            <a:r>
              <a:rPr lang="en-GB" dirty="0"/>
              <a:t>REPEAT..UNTIL</a:t>
            </a:r>
          </a:p>
          <a:p>
            <a:pPr lvl="1"/>
            <a:r>
              <a:rPr lang="en-GB" dirty="0"/>
              <a:t>%cycle</a:t>
            </a:r>
          </a:p>
          <a:p>
            <a:pPr lvl="2"/>
            <a:r>
              <a:rPr lang="en-GB" dirty="0"/>
              <a:t>…</a:t>
            </a:r>
          </a:p>
          <a:p>
            <a:pPr lvl="1"/>
            <a:r>
              <a:rPr lang="en-GB" dirty="0"/>
              <a:t>%repeat %until (temperature = 50)</a:t>
            </a:r>
          </a:p>
        </p:txBody>
      </p:sp>
    </p:spTree>
    <p:extLst>
      <p:ext uri="{BB962C8B-B14F-4D97-AF65-F5344CB8AC3E}">
        <p14:creationId xmlns:p14="http://schemas.microsoft.com/office/powerpoint/2010/main" val="900506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64D64-CA78-49D4-AEA1-23FDCC708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50223"/>
          </a:xfrm>
        </p:spPr>
        <p:txBody>
          <a:bodyPr/>
          <a:lstStyle/>
          <a:p>
            <a:pPr algn="ctr"/>
            <a:r>
              <a:rPr lang="en-GB" dirty="0"/>
              <a:t>Exiting / Skipping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B7708-AE6F-4DD3-ACBA-99253CA2E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17739"/>
            <a:ext cx="9905999" cy="4373462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Keyword </a:t>
            </a:r>
            <a:r>
              <a:rPr lang="en-GB" u="sng" dirty="0"/>
              <a:t>exit</a:t>
            </a:r>
            <a:r>
              <a:rPr lang="en-GB" dirty="0"/>
              <a:t> can be used to jump out of a </a:t>
            </a:r>
            <a:r>
              <a:rPr lang="en-GB" u="sng" dirty="0"/>
              <a:t>cycle</a:t>
            </a:r>
            <a:r>
              <a:rPr lang="en-GB" dirty="0"/>
              <a:t> .. </a:t>
            </a:r>
            <a:r>
              <a:rPr lang="en-GB" u="sng" dirty="0"/>
              <a:t>repeat</a:t>
            </a:r>
            <a:r>
              <a:rPr lang="en-GB" dirty="0"/>
              <a:t> loop</a:t>
            </a:r>
          </a:p>
          <a:p>
            <a:pPr lvl="1"/>
            <a:r>
              <a:rPr lang="en-GB" b="1" u="sng" dirty="0"/>
              <a:t>cycle</a:t>
            </a:r>
          </a:p>
          <a:p>
            <a:pPr lvl="2"/>
            <a:r>
              <a:rPr lang="en-GB" dirty="0"/>
              <a:t>{ statements }</a:t>
            </a:r>
          </a:p>
          <a:p>
            <a:pPr lvl="2"/>
            <a:r>
              <a:rPr lang="en-GB" b="1" u="sng" dirty="0"/>
              <a:t>exit</a:t>
            </a:r>
            <a:r>
              <a:rPr lang="en-GB" dirty="0"/>
              <a:t> </a:t>
            </a:r>
            <a:r>
              <a:rPr lang="en-GB" b="1" u="sng" dirty="0"/>
              <a:t>if</a:t>
            </a:r>
            <a:r>
              <a:rPr lang="en-GB" dirty="0"/>
              <a:t> (</a:t>
            </a:r>
            <a:r>
              <a:rPr lang="en-GB" dirty="0" err="1"/>
              <a:t>fred</a:t>
            </a:r>
            <a:r>
              <a:rPr lang="en-GB" dirty="0"/>
              <a:t> &gt; 34)               { exit the loop to next statement AFTER </a:t>
            </a:r>
            <a:r>
              <a:rPr lang="en-GB" u="sng" dirty="0"/>
              <a:t>repeat</a:t>
            </a:r>
            <a:r>
              <a:rPr lang="en-GB" dirty="0"/>
              <a:t> }</a:t>
            </a:r>
          </a:p>
          <a:p>
            <a:pPr lvl="2"/>
            <a:r>
              <a:rPr lang="en-GB" dirty="0"/>
              <a:t>{ statements }</a:t>
            </a:r>
          </a:p>
          <a:p>
            <a:pPr lvl="2"/>
            <a:r>
              <a:rPr lang="en-GB" b="1" u="sng" dirty="0"/>
              <a:t>exit</a:t>
            </a:r>
            <a:r>
              <a:rPr lang="en-GB" dirty="0"/>
              <a:t> </a:t>
            </a:r>
            <a:r>
              <a:rPr lang="en-GB" b="1" u="sng" dirty="0"/>
              <a:t>unless</a:t>
            </a:r>
            <a:r>
              <a:rPr lang="en-GB" dirty="0"/>
              <a:t> (</a:t>
            </a:r>
            <a:r>
              <a:rPr lang="en-GB" dirty="0" err="1"/>
              <a:t>fred</a:t>
            </a:r>
            <a:r>
              <a:rPr lang="en-GB" dirty="0"/>
              <a:t> &lt; 34)          { exit the loop using unless test }</a:t>
            </a:r>
          </a:p>
          <a:p>
            <a:pPr lvl="1"/>
            <a:r>
              <a:rPr lang="en-GB" b="1" u="sng" dirty="0"/>
              <a:t>repeat</a:t>
            </a:r>
          </a:p>
          <a:p>
            <a:r>
              <a:rPr lang="en-GB" dirty="0"/>
              <a:t>Keyword </a:t>
            </a:r>
            <a:r>
              <a:rPr lang="en-GB" b="1" u="sng" dirty="0"/>
              <a:t>continue</a:t>
            </a:r>
            <a:r>
              <a:rPr lang="en-GB" dirty="0"/>
              <a:t> can be used to skip to the next iteration of a </a:t>
            </a:r>
            <a:r>
              <a:rPr lang="en-GB" b="1" u="sng" dirty="0"/>
              <a:t>cycle</a:t>
            </a:r>
            <a:r>
              <a:rPr lang="en-GB" dirty="0"/>
              <a:t> .. </a:t>
            </a:r>
            <a:r>
              <a:rPr lang="en-GB" b="1" u="sng" dirty="0"/>
              <a:t>repeat</a:t>
            </a:r>
            <a:r>
              <a:rPr lang="en-GB" dirty="0"/>
              <a:t> loop</a:t>
            </a:r>
          </a:p>
          <a:p>
            <a:pPr lvl="1"/>
            <a:r>
              <a:rPr lang="en-GB" b="1" u="sng" dirty="0"/>
              <a:t>for</a:t>
            </a:r>
            <a:r>
              <a:rPr lang="en-GB" dirty="0"/>
              <a:t>  </a:t>
            </a:r>
            <a:r>
              <a:rPr lang="en-GB" dirty="0" err="1"/>
              <a:t>i</a:t>
            </a:r>
            <a:r>
              <a:rPr lang="en-GB" dirty="0"/>
              <a:t> = 1,1,count </a:t>
            </a:r>
            <a:r>
              <a:rPr lang="en-GB" b="1" u="sng" dirty="0"/>
              <a:t>cycle</a:t>
            </a:r>
          </a:p>
          <a:p>
            <a:pPr lvl="2"/>
            <a:r>
              <a:rPr lang="en-GB" dirty="0"/>
              <a:t>{ statements }</a:t>
            </a:r>
          </a:p>
          <a:p>
            <a:pPr lvl="2"/>
            <a:r>
              <a:rPr lang="en-GB" b="1" u="sng" dirty="0"/>
              <a:t>continue</a:t>
            </a:r>
            <a:r>
              <a:rPr lang="en-GB" dirty="0"/>
              <a:t> </a:t>
            </a:r>
            <a:r>
              <a:rPr lang="en-GB" b="1" u="sng" dirty="0"/>
              <a:t>if</a:t>
            </a:r>
            <a:r>
              <a:rPr lang="en-GB" dirty="0"/>
              <a:t> ( </a:t>
            </a:r>
            <a:r>
              <a:rPr lang="en-GB" dirty="0" err="1"/>
              <a:t>fred</a:t>
            </a:r>
            <a:r>
              <a:rPr lang="en-GB" dirty="0"/>
              <a:t>( </a:t>
            </a:r>
            <a:r>
              <a:rPr lang="en-GB" dirty="0" err="1"/>
              <a:t>i</a:t>
            </a:r>
            <a:r>
              <a:rPr lang="en-GB" dirty="0"/>
              <a:t> ) &gt; 34)    { skip to the </a:t>
            </a:r>
            <a:r>
              <a:rPr lang="en-GB" b="1" u="sng" dirty="0"/>
              <a:t>repeat</a:t>
            </a:r>
            <a:r>
              <a:rPr lang="en-GB" dirty="0"/>
              <a:t>  and  continue for </a:t>
            </a:r>
            <a:r>
              <a:rPr lang="en-GB" dirty="0" err="1"/>
              <a:t>i</a:t>
            </a:r>
            <a:r>
              <a:rPr lang="en-GB" dirty="0"/>
              <a:t> + 1 }</a:t>
            </a:r>
          </a:p>
          <a:p>
            <a:pPr lvl="2"/>
            <a:r>
              <a:rPr lang="en-GB" dirty="0"/>
              <a:t>{ statements }</a:t>
            </a:r>
          </a:p>
          <a:p>
            <a:pPr lvl="1"/>
            <a:r>
              <a:rPr lang="en-GB" b="1" u="sng" dirty="0"/>
              <a:t>repeat</a:t>
            </a:r>
          </a:p>
          <a:p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27075285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F30F6-8580-46A8-A41E-8EEA4EBBE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65665"/>
          </a:xfrm>
        </p:spPr>
        <p:txBody>
          <a:bodyPr/>
          <a:lstStyle/>
          <a:p>
            <a:pPr algn="ctr"/>
            <a:r>
              <a:rPr lang="en-GB" dirty="0"/>
              <a:t>Using </a:t>
            </a:r>
            <a:r>
              <a:rPr lang="en-GB" dirty="0" err="1"/>
              <a:t>routineS</a:t>
            </a:r>
            <a:r>
              <a:rPr lang="en-GB" dirty="0"/>
              <a:t> /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7908-1B80-446B-A01F-6649E1D63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84183"/>
            <a:ext cx="9905999" cy="440701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Routines can have parameters but do not return a result</a:t>
            </a:r>
          </a:p>
          <a:p>
            <a:r>
              <a:rPr lang="en-GB" dirty="0"/>
              <a:t>Functions can have parameters AND must return a result</a:t>
            </a:r>
          </a:p>
          <a:p>
            <a:r>
              <a:rPr lang="en-GB" dirty="0"/>
              <a:t>Function return value assignment</a:t>
            </a:r>
          </a:p>
          <a:p>
            <a:pPr lvl="1"/>
            <a:r>
              <a:rPr lang="en-GB" dirty="0"/>
              <a:t>A function which returns a </a:t>
            </a:r>
            <a:r>
              <a:rPr lang="en-GB" u="sng" dirty="0"/>
              <a:t>real</a:t>
            </a:r>
            <a:r>
              <a:rPr lang="en-GB" dirty="0"/>
              <a:t>/</a:t>
            </a:r>
            <a:r>
              <a:rPr lang="en-GB" u="sng" dirty="0"/>
              <a:t>integer</a:t>
            </a:r>
            <a:r>
              <a:rPr lang="en-GB" dirty="0"/>
              <a:t>/</a:t>
            </a:r>
            <a:r>
              <a:rPr lang="en-GB" u="sng" dirty="0"/>
              <a:t>string</a:t>
            </a:r>
            <a:r>
              <a:rPr lang="en-GB" dirty="0"/>
              <a:t> value</a:t>
            </a:r>
          </a:p>
          <a:p>
            <a:pPr lvl="2"/>
            <a:r>
              <a:rPr lang="en-GB" dirty="0"/>
              <a:t>Assign using =</a:t>
            </a:r>
          </a:p>
          <a:p>
            <a:pPr lvl="3"/>
            <a:r>
              <a:rPr lang="en-GB" dirty="0"/>
              <a:t>Fred = cosine ( angle )</a:t>
            </a:r>
          </a:p>
          <a:p>
            <a:pPr lvl="3"/>
            <a:r>
              <a:rPr lang="en-GB" dirty="0"/>
              <a:t>{ this calls the routine cosine with 1 parameter and stores the result in </a:t>
            </a:r>
            <a:r>
              <a:rPr lang="en-GB" dirty="0" err="1"/>
              <a:t>fred</a:t>
            </a:r>
            <a:r>
              <a:rPr lang="en-GB" dirty="0"/>
              <a:t> }</a:t>
            </a:r>
          </a:p>
          <a:p>
            <a:pPr lvl="1"/>
            <a:r>
              <a:rPr lang="en-GB" dirty="0"/>
              <a:t>A function which returns a </a:t>
            </a:r>
            <a:r>
              <a:rPr lang="en-GB" b="1" u="sng" dirty="0"/>
              <a:t>name</a:t>
            </a:r>
            <a:r>
              <a:rPr lang="en-GB" dirty="0"/>
              <a:t> ( i.e. pointer)</a:t>
            </a:r>
          </a:p>
          <a:p>
            <a:pPr lvl="2"/>
            <a:r>
              <a:rPr lang="en-GB" dirty="0"/>
              <a:t>Assign using ==</a:t>
            </a:r>
          </a:p>
          <a:p>
            <a:r>
              <a:rPr lang="en-GB" dirty="0"/>
              <a:t>Inside function return result</a:t>
            </a:r>
          </a:p>
          <a:p>
            <a:pPr lvl="1"/>
            <a:r>
              <a:rPr lang="en-GB" b="1" u="sng" dirty="0"/>
              <a:t>result</a:t>
            </a:r>
            <a:r>
              <a:rPr lang="en-GB" dirty="0"/>
              <a:t> = 42    { how to return the value from within a function }</a:t>
            </a:r>
            <a:endParaRPr lang="en-GB" u="sng" dirty="0"/>
          </a:p>
        </p:txBody>
      </p:sp>
    </p:spTree>
    <p:extLst>
      <p:ext uri="{BB962C8B-B14F-4D97-AF65-F5344CB8AC3E}">
        <p14:creationId xmlns:p14="http://schemas.microsoft.com/office/powerpoint/2010/main" val="3577290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2956-EC57-4697-ABF0-81AE2EE94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5D39C-CAB1-4B94-80D1-88743CCCB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History</a:t>
            </a:r>
          </a:p>
          <a:p>
            <a:r>
              <a:rPr lang="en-GB" dirty="0"/>
              <a:t>Language Features</a:t>
            </a:r>
          </a:p>
          <a:p>
            <a:r>
              <a:rPr lang="en-GB" dirty="0"/>
              <a:t>Compiler</a:t>
            </a:r>
          </a:p>
          <a:p>
            <a:r>
              <a:rPr lang="en-GB" dirty="0"/>
              <a:t>Future plans</a:t>
            </a:r>
          </a:p>
          <a:p>
            <a:r>
              <a:rPr lang="en-GB" dirty="0"/>
              <a:t>Demon-</a:t>
            </a:r>
            <a:r>
              <a:rPr lang="en-GB" dirty="0" err="1"/>
              <a:t>stration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0338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DCBFC-8E41-4A5D-A0DE-1C6FEE185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404777"/>
          </a:xfrm>
        </p:spPr>
        <p:txBody>
          <a:bodyPr/>
          <a:lstStyle/>
          <a:p>
            <a:pPr algn="ctr"/>
            <a:r>
              <a:rPr lang="en-GB" dirty="0"/>
              <a:t>COMPILER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28925143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DC64C-B047-47CD-BF50-12769215E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50800"/>
            <a:ext cx="9905998" cy="815999"/>
          </a:xfrm>
        </p:spPr>
        <p:txBody>
          <a:bodyPr/>
          <a:lstStyle/>
          <a:p>
            <a:pPr algn="ctr"/>
            <a:r>
              <a:rPr lang="en-GB" dirty="0"/>
              <a:t>Compiler PHASES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6F863-551F-4B8D-B935-C0A55D341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22788"/>
            <a:ext cx="9905999" cy="5343787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Consists of 3 phases</a:t>
            </a:r>
          </a:p>
          <a:p>
            <a:pPr lvl="1"/>
            <a:r>
              <a:rPr lang="en-GB" dirty="0"/>
              <a:t>Phase 1 – reads source (.imp) and generate intermediate code (.</a:t>
            </a:r>
            <a:r>
              <a:rPr lang="en-GB" dirty="0" err="1"/>
              <a:t>icd</a:t>
            </a:r>
            <a:r>
              <a:rPr lang="en-GB" dirty="0"/>
              <a:t>) + listing file</a:t>
            </a:r>
          </a:p>
          <a:p>
            <a:pPr lvl="1"/>
            <a:r>
              <a:rPr lang="en-GB" dirty="0"/>
              <a:t>Phase 2 – reads intermediate code and generate machine code + symbol data (.</a:t>
            </a:r>
            <a:r>
              <a:rPr lang="en-GB" dirty="0" err="1"/>
              <a:t>ibj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Phase 3 – reads machine code + symbol data file to generate object code file (.</a:t>
            </a:r>
            <a:r>
              <a:rPr lang="en-GB" dirty="0" err="1"/>
              <a:t>obj</a:t>
            </a:r>
            <a:r>
              <a:rPr lang="en-GB" dirty="0"/>
              <a:t>)</a:t>
            </a:r>
          </a:p>
          <a:p>
            <a:r>
              <a:rPr lang="en-GB" dirty="0"/>
              <a:t>Each phase is implemented as one program</a:t>
            </a:r>
          </a:p>
          <a:p>
            <a:r>
              <a:rPr lang="en-GB" dirty="0"/>
              <a:t>Program compilation involves running the 3 programs connected by the interface files</a:t>
            </a:r>
          </a:p>
          <a:p>
            <a:r>
              <a:rPr lang="en-GB" dirty="0"/>
              <a:t>Program compilation uses library code</a:t>
            </a:r>
          </a:p>
          <a:p>
            <a:pPr lvl="1"/>
            <a:r>
              <a:rPr lang="en-GB" dirty="0"/>
              <a:t>Some library code written in IMP77</a:t>
            </a:r>
          </a:p>
          <a:p>
            <a:pPr lvl="1"/>
            <a:r>
              <a:rPr lang="en-GB" dirty="0"/>
              <a:t>Core runtime library written in C (used for Windows/Linux)</a:t>
            </a:r>
          </a:p>
          <a:p>
            <a:r>
              <a:rPr lang="en-GB" dirty="0"/>
              <a:t>Program object files must be linked by appropriate linker</a:t>
            </a:r>
          </a:p>
          <a:p>
            <a:pPr lvl="1"/>
            <a:r>
              <a:rPr lang="en-GB" dirty="0"/>
              <a:t>Window linker in Visual Studio</a:t>
            </a:r>
          </a:p>
          <a:p>
            <a:pPr lvl="1"/>
            <a:r>
              <a:rPr lang="en-GB" dirty="0"/>
              <a:t>Linux linker from GCC collection</a:t>
            </a:r>
          </a:p>
          <a:p>
            <a:r>
              <a:rPr lang="en-GB" dirty="0"/>
              <a:t>CAVEAT – currently only Intel 386 code generator available!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83835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07C1F-C911-404F-B56F-768D05D79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15999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Programs and Interface Files</a:t>
            </a:r>
            <a:br>
              <a:rPr lang="en-GB" dirty="0"/>
            </a:br>
            <a:r>
              <a:rPr lang="en-GB" dirty="0"/>
              <a:t>PASS1 (Syntax Analysis)</a:t>
            </a:r>
          </a:p>
        </p:txBody>
      </p:sp>
      <p:pic>
        <p:nvPicPr>
          <p:cNvPr id="11" name="Content Placeholder 10" descr="Diagram&#10;&#10;Description automatically generated">
            <a:extLst>
              <a:ext uri="{FF2B5EF4-FFF2-40B4-BE49-F238E27FC236}">
                <a16:creationId xmlns:a16="http://schemas.microsoft.com/office/drawing/2014/main" id="{74430231-3F8B-4350-9B14-1317A0544B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1688" y="2013015"/>
            <a:ext cx="10319657" cy="3801979"/>
          </a:xfrm>
        </p:spPr>
      </p:pic>
    </p:spTree>
    <p:extLst>
      <p:ext uri="{BB962C8B-B14F-4D97-AF65-F5344CB8AC3E}">
        <p14:creationId xmlns:p14="http://schemas.microsoft.com/office/powerpoint/2010/main" val="38552099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5F07-F523-4CC2-95B2-2BC53C0D9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41166"/>
          </a:xfrm>
        </p:spPr>
        <p:txBody>
          <a:bodyPr/>
          <a:lstStyle/>
          <a:p>
            <a:pPr algn="ctr"/>
            <a:r>
              <a:rPr lang="en-GB" dirty="0"/>
              <a:t>PASS 1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2B39C-B682-4942-972D-7ED400B21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59017"/>
            <a:ext cx="9905999" cy="4432184"/>
          </a:xfrm>
        </p:spPr>
        <p:txBody>
          <a:bodyPr>
            <a:normAutofit/>
          </a:bodyPr>
          <a:lstStyle/>
          <a:p>
            <a:r>
              <a:rPr lang="en-GB" dirty="0"/>
              <a:t>Written in IMP</a:t>
            </a:r>
          </a:p>
          <a:p>
            <a:pPr lvl="1"/>
            <a:r>
              <a:rPr lang="en-GB" dirty="0"/>
              <a:t>Common to Windows and Linux compiler versions</a:t>
            </a:r>
          </a:p>
          <a:p>
            <a:r>
              <a:rPr lang="en-GB" dirty="0"/>
              <a:t>Parses the IMP77 source text</a:t>
            </a:r>
          </a:p>
          <a:p>
            <a:r>
              <a:rPr lang="en-GB" dirty="0"/>
              <a:t>Uses a table-driven parser</a:t>
            </a:r>
          </a:p>
          <a:p>
            <a:pPr lvl="1"/>
            <a:r>
              <a:rPr lang="en-GB" dirty="0"/>
              <a:t>Parser generator (</a:t>
            </a:r>
            <a:r>
              <a:rPr lang="en-GB" dirty="0" err="1"/>
              <a:t>takeon</a:t>
            </a:r>
            <a:r>
              <a:rPr lang="en-GB" dirty="0"/>
              <a:t>) is a separate program</a:t>
            </a:r>
          </a:p>
          <a:p>
            <a:r>
              <a:rPr lang="en-GB" dirty="0"/>
              <a:t>Generates intermediate code</a:t>
            </a:r>
          </a:p>
          <a:p>
            <a:pPr lvl="1"/>
            <a:r>
              <a:rPr lang="en-GB" dirty="0"/>
              <a:t>Common to all machine/operating system versions of IMP77 compilers</a:t>
            </a:r>
          </a:p>
          <a:p>
            <a:pPr lvl="1"/>
            <a:r>
              <a:rPr lang="en-GB" dirty="0"/>
              <a:t>Intermediate code could be extended for different languages (Pascal)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0508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07C1F-C911-404F-B56F-768D05D79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15999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Programs and Interface Files</a:t>
            </a:r>
            <a:br>
              <a:rPr lang="en-GB" dirty="0"/>
            </a:br>
            <a:r>
              <a:rPr lang="en-GB" dirty="0"/>
              <a:t>PASS2 (Code GENERATION)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6B35802-DDB4-4B74-B0CC-A3ED8585A1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5511" y="2023630"/>
            <a:ext cx="9905998" cy="3976826"/>
          </a:xfrm>
        </p:spPr>
      </p:pic>
    </p:spTree>
    <p:extLst>
      <p:ext uri="{BB962C8B-B14F-4D97-AF65-F5344CB8AC3E}">
        <p14:creationId xmlns:p14="http://schemas.microsoft.com/office/powerpoint/2010/main" val="5081235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402E4-7B78-4B06-87BB-583839881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400405"/>
            <a:ext cx="9905998" cy="748888"/>
          </a:xfrm>
        </p:spPr>
        <p:txBody>
          <a:bodyPr/>
          <a:lstStyle/>
          <a:p>
            <a:pPr algn="ctr"/>
            <a:r>
              <a:rPr lang="en-GB" dirty="0"/>
              <a:t>PASS 2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53376-EC84-4C85-8AF8-3D137D396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65402"/>
            <a:ext cx="9905999" cy="4725799"/>
          </a:xfrm>
        </p:spPr>
        <p:txBody>
          <a:bodyPr/>
          <a:lstStyle/>
          <a:p>
            <a:r>
              <a:rPr lang="en-GB" dirty="0"/>
              <a:t>Written in IMP</a:t>
            </a:r>
          </a:p>
          <a:p>
            <a:r>
              <a:rPr lang="en-GB" dirty="0"/>
              <a:t>Source common to both Windows and Linux</a:t>
            </a:r>
          </a:p>
          <a:p>
            <a:pPr lvl="1"/>
            <a:r>
              <a:rPr lang="en-GB" dirty="0"/>
              <a:t>Assuming an Intel 386 architecture machine</a:t>
            </a:r>
          </a:p>
          <a:p>
            <a:pPr lvl="1"/>
            <a:r>
              <a:rPr lang="en-GB" dirty="0"/>
              <a:t>There are versions of Pass2 for other “obsolete” machines (e.g. PDP-11)</a:t>
            </a:r>
          </a:p>
          <a:p>
            <a:pPr lvl="2"/>
            <a:r>
              <a:rPr lang="en-GB" dirty="0"/>
              <a:t>But NO compiler executables available</a:t>
            </a:r>
          </a:p>
          <a:p>
            <a:pPr lvl="2"/>
            <a:r>
              <a:rPr lang="en-GB" dirty="0"/>
              <a:t>(except for VAX/VMS and old version of RISCOS for ARM)</a:t>
            </a:r>
          </a:p>
          <a:p>
            <a:r>
              <a:rPr lang="en-GB" dirty="0"/>
              <a:t>Depends on format of intermediate code from Pass1</a:t>
            </a:r>
          </a:p>
        </p:txBody>
      </p:sp>
    </p:spTree>
    <p:extLst>
      <p:ext uri="{BB962C8B-B14F-4D97-AF65-F5344CB8AC3E}">
        <p14:creationId xmlns:p14="http://schemas.microsoft.com/office/powerpoint/2010/main" val="12474547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07C1F-C911-404F-B56F-768D05D79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15999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Programs and Interface Files</a:t>
            </a:r>
            <a:br>
              <a:rPr lang="en-GB" dirty="0"/>
            </a:br>
            <a:r>
              <a:rPr lang="en-GB" dirty="0"/>
              <a:t>PASS3 (COFF </a:t>
            </a:r>
            <a:r>
              <a:rPr lang="en-GB" dirty="0" err="1"/>
              <a:t>ObJEct</a:t>
            </a:r>
            <a:r>
              <a:rPr lang="en-GB" dirty="0"/>
              <a:t> File GENERATION)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DBF23FBE-0CE4-453E-86EC-76B9BA039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4617" y="1999236"/>
            <a:ext cx="8672241" cy="3235784"/>
          </a:xfrm>
        </p:spPr>
      </p:pic>
    </p:spTree>
    <p:extLst>
      <p:ext uri="{BB962C8B-B14F-4D97-AF65-F5344CB8AC3E}">
        <p14:creationId xmlns:p14="http://schemas.microsoft.com/office/powerpoint/2010/main" val="9840900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8874F-3234-4CEF-ABDB-2FF275543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65665"/>
          </a:xfrm>
        </p:spPr>
        <p:txBody>
          <a:bodyPr/>
          <a:lstStyle/>
          <a:p>
            <a:pPr algn="ctr"/>
            <a:r>
              <a:rPr lang="en-GB" dirty="0"/>
              <a:t>PASS3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8B437-2AD3-49CA-8EC6-B5686464F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84183"/>
            <a:ext cx="9905999" cy="4407018"/>
          </a:xfrm>
        </p:spPr>
        <p:txBody>
          <a:bodyPr/>
          <a:lstStyle/>
          <a:p>
            <a:r>
              <a:rPr lang="en-GB" dirty="0"/>
              <a:t>Two versions</a:t>
            </a:r>
          </a:p>
          <a:p>
            <a:pPr lvl="1"/>
            <a:r>
              <a:rPr lang="en-GB" dirty="0"/>
              <a:t>Windows version generates 32-bit PE/COFF object files</a:t>
            </a:r>
          </a:p>
          <a:p>
            <a:pPr lvl="1"/>
            <a:r>
              <a:rPr lang="en-GB" dirty="0"/>
              <a:t>Linux version generates 32-bit ELF object files</a:t>
            </a:r>
          </a:p>
          <a:p>
            <a:r>
              <a:rPr lang="en-GB" dirty="0"/>
              <a:t>Both implemented in C</a:t>
            </a:r>
          </a:p>
          <a:p>
            <a:r>
              <a:rPr lang="en-GB" dirty="0"/>
              <a:t>But, new version of Windows PE/COFF Pass3 program</a:t>
            </a:r>
          </a:p>
          <a:p>
            <a:pPr lvl="1"/>
            <a:r>
              <a:rPr lang="en-GB" dirty="0"/>
              <a:t>implemented in Free Pascal</a:t>
            </a:r>
          </a:p>
        </p:txBody>
      </p:sp>
    </p:spTree>
    <p:extLst>
      <p:ext uri="{BB962C8B-B14F-4D97-AF65-F5344CB8AC3E}">
        <p14:creationId xmlns:p14="http://schemas.microsoft.com/office/powerpoint/2010/main" val="2017601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91F6B-0E1C-4219-AE6E-FFAF42362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302" y="299737"/>
            <a:ext cx="9905998" cy="883111"/>
          </a:xfrm>
        </p:spPr>
        <p:txBody>
          <a:bodyPr/>
          <a:lstStyle/>
          <a:p>
            <a:pPr algn="ctr"/>
            <a:r>
              <a:rPr lang="en-GB" dirty="0"/>
              <a:t>MY COMPILER SUITE UTILITY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2F487-FBF6-4782-8B8D-C13BEC0D4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82848"/>
            <a:ext cx="9905999" cy="4983060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GB" dirty="0"/>
              <a:t>icd2assembler – reads binary .</a:t>
            </a:r>
            <a:r>
              <a:rPr lang="en-GB" dirty="0" err="1"/>
              <a:t>icd</a:t>
            </a:r>
            <a:r>
              <a:rPr lang="en-GB" dirty="0"/>
              <a:t> / </a:t>
            </a:r>
            <a:r>
              <a:rPr lang="en-GB" dirty="0" err="1"/>
              <a:t>iCode</a:t>
            </a:r>
            <a:r>
              <a:rPr lang="en-GB" dirty="0"/>
              <a:t> file and generates textual version</a:t>
            </a:r>
          </a:p>
          <a:p>
            <a:pPr>
              <a:lnSpc>
                <a:spcPct val="100000"/>
              </a:lnSpc>
            </a:pPr>
            <a:r>
              <a:rPr lang="en-GB" dirty="0"/>
              <a:t>assembler2icd – reads textual </a:t>
            </a:r>
            <a:r>
              <a:rPr lang="en-GB" dirty="0" err="1"/>
              <a:t>iCode</a:t>
            </a:r>
            <a:r>
              <a:rPr lang="en-GB" dirty="0"/>
              <a:t> and generates binary .</a:t>
            </a:r>
            <a:r>
              <a:rPr lang="en-GB" dirty="0" err="1"/>
              <a:t>icd</a:t>
            </a:r>
            <a:r>
              <a:rPr lang="en-GB" dirty="0"/>
              <a:t> /</a:t>
            </a:r>
            <a:r>
              <a:rPr lang="en-GB" dirty="0" err="1"/>
              <a:t>iCode</a:t>
            </a:r>
            <a:r>
              <a:rPr lang="en-GB" dirty="0"/>
              <a:t> file</a:t>
            </a:r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r>
              <a:rPr lang="en-GB" dirty="0"/>
              <a:t>ibj2assembler – reads pseudo binary .</a:t>
            </a:r>
            <a:r>
              <a:rPr lang="en-GB" dirty="0" err="1"/>
              <a:t>ibj</a:t>
            </a:r>
            <a:r>
              <a:rPr lang="en-GB" dirty="0"/>
              <a:t> file and generates textual version</a:t>
            </a:r>
          </a:p>
          <a:p>
            <a:pPr>
              <a:lnSpc>
                <a:spcPct val="100000"/>
              </a:lnSpc>
            </a:pPr>
            <a:r>
              <a:rPr lang="en-GB" dirty="0"/>
              <a:t>assembler2ibj – reads textual </a:t>
            </a:r>
            <a:r>
              <a:rPr lang="en-GB" dirty="0" err="1"/>
              <a:t>ibj</a:t>
            </a:r>
            <a:r>
              <a:rPr lang="en-GB" dirty="0"/>
              <a:t> and generates pseudo-binary .</a:t>
            </a:r>
            <a:r>
              <a:rPr lang="en-GB" dirty="0" err="1"/>
              <a:t>ibj</a:t>
            </a:r>
            <a:r>
              <a:rPr lang="en-GB" dirty="0"/>
              <a:t> file</a:t>
            </a:r>
          </a:p>
          <a:p>
            <a:pPr>
              <a:lnSpc>
                <a:spcPct val="100000"/>
              </a:lnSpc>
            </a:pPr>
            <a:r>
              <a:rPr lang="en-GB" dirty="0"/>
              <a:t>ibj2coff – reads .</a:t>
            </a:r>
            <a:r>
              <a:rPr lang="en-GB" dirty="0" err="1"/>
              <a:t>ibj</a:t>
            </a:r>
            <a:r>
              <a:rPr lang="en-GB" dirty="0"/>
              <a:t> file and generated PE/COFF file (= pass3)</a:t>
            </a:r>
          </a:p>
          <a:p>
            <a:pPr>
              <a:lnSpc>
                <a:spcPct val="100000"/>
              </a:lnSpc>
            </a:pPr>
            <a:r>
              <a:rPr lang="en-GB" dirty="0"/>
              <a:t>ibj2compact – reads .</a:t>
            </a:r>
            <a:r>
              <a:rPr lang="en-GB" dirty="0" err="1"/>
              <a:t>ibj</a:t>
            </a:r>
            <a:r>
              <a:rPr lang="en-GB" dirty="0"/>
              <a:t> file and removes unused external symbol references</a:t>
            </a:r>
          </a:p>
          <a:p>
            <a:pPr>
              <a:lnSpc>
                <a:spcPct val="100000"/>
              </a:lnSpc>
            </a:pPr>
            <a:r>
              <a:rPr lang="en-GB" dirty="0"/>
              <a:t>coff2dump – reads PE/COFF object and generates debug dump file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Similar to dumpbin for Windows (from Visual Studio)</a:t>
            </a:r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r>
              <a:rPr lang="en-GB" dirty="0"/>
              <a:t>All utility programs are written in Free Pascal (another “retrograde” language?)</a:t>
            </a:r>
          </a:p>
        </p:txBody>
      </p:sp>
    </p:spTree>
    <p:extLst>
      <p:ext uri="{BB962C8B-B14F-4D97-AF65-F5344CB8AC3E}">
        <p14:creationId xmlns:p14="http://schemas.microsoft.com/office/powerpoint/2010/main" val="11673469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B5CB-6795-42BA-9820-2210B89E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48143"/>
            <a:ext cx="9905998" cy="866333"/>
          </a:xfrm>
        </p:spPr>
        <p:txBody>
          <a:bodyPr/>
          <a:lstStyle/>
          <a:p>
            <a:pPr algn="ctr"/>
            <a:r>
              <a:rPr lang="en-GB" dirty="0"/>
              <a:t>Future Plans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F91B-1FB7-4F57-B773-80FFC8B21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65402"/>
            <a:ext cx="9905999" cy="5444455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Modify PASS2 to be able to insert machine code embedded in IMP source</a:t>
            </a:r>
          </a:p>
          <a:p>
            <a:pPr lvl="1"/>
            <a:r>
              <a:rPr lang="en-GB" dirty="0"/>
              <a:t>PASS1 can recognise embedded machine code</a:t>
            </a:r>
          </a:p>
          <a:p>
            <a:pPr lvl="2"/>
            <a:r>
              <a:rPr lang="en-GB" dirty="0"/>
              <a:t>Partially implemented in new PASS2 (not in .zip)</a:t>
            </a:r>
          </a:p>
          <a:p>
            <a:r>
              <a:rPr lang="en-GB" dirty="0"/>
              <a:t>Rewrite IMP runtime library from C to IMP77</a:t>
            </a:r>
          </a:p>
          <a:p>
            <a:pPr lvl="1"/>
            <a:r>
              <a:rPr lang="en-GB" dirty="0"/>
              <a:t>Add capability of Random Access files (read/write)</a:t>
            </a:r>
          </a:p>
          <a:p>
            <a:r>
              <a:rPr lang="en-GB" dirty="0"/>
              <a:t>Write PASS3 PE/COFF generator in IMP77</a:t>
            </a:r>
          </a:p>
          <a:p>
            <a:pPr lvl="1"/>
            <a:r>
              <a:rPr lang="en-GB" dirty="0"/>
              <a:t>Try to eliminate embedded instruction selection</a:t>
            </a:r>
          </a:p>
          <a:p>
            <a:pPr lvl="1"/>
            <a:r>
              <a:rPr lang="en-GB" dirty="0"/>
              <a:t>Modify PASS2 to add jump optimisation and be the only pass for instruction selection</a:t>
            </a:r>
          </a:p>
          <a:p>
            <a:r>
              <a:rPr lang="en-GB" dirty="0"/>
              <a:t>Write PASS3 ELF generator (for Intel 386 32-bit) in IMP77</a:t>
            </a:r>
          </a:p>
          <a:p>
            <a:r>
              <a:rPr lang="en-GB" dirty="0"/>
              <a:t>Create new compiler suite for ARM instructions (native to Raspberry Pi)</a:t>
            </a:r>
          </a:p>
          <a:p>
            <a:pPr lvl="1"/>
            <a:r>
              <a:rPr lang="en-GB" dirty="0"/>
              <a:t>New version of PASS2 to generate ARM instructions</a:t>
            </a:r>
          </a:p>
          <a:p>
            <a:pPr lvl="1"/>
            <a:r>
              <a:rPr lang="en-GB" dirty="0"/>
              <a:t>Modify PASS3 ELF generator for ARM</a:t>
            </a:r>
          </a:p>
          <a:p>
            <a:r>
              <a:rPr lang="en-GB" dirty="0"/>
              <a:t>Upgrade 32-bit compiler suite to generate 64-bit code</a:t>
            </a:r>
          </a:p>
        </p:txBody>
      </p:sp>
    </p:spTree>
    <p:extLst>
      <p:ext uri="{BB962C8B-B14F-4D97-AF65-F5344CB8AC3E}">
        <p14:creationId xmlns:p14="http://schemas.microsoft.com/office/powerpoint/2010/main" val="2587652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C5BBC-D997-4ED8-A647-CA21E21D4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4859493"/>
          </a:xfrm>
        </p:spPr>
        <p:txBody>
          <a:bodyPr/>
          <a:lstStyle/>
          <a:p>
            <a:pPr algn="ctr"/>
            <a:r>
              <a:rPr lang="en-GB" dirty="0"/>
              <a:t>HISTORY</a:t>
            </a:r>
          </a:p>
        </p:txBody>
      </p:sp>
    </p:spTree>
    <p:extLst>
      <p:ext uri="{BB962C8B-B14F-4D97-AF65-F5344CB8AC3E}">
        <p14:creationId xmlns:p14="http://schemas.microsoft.com/office/powerpoint/2010/main" val="22876358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B2D2B-928C-4256-8DBF-CB1AF12EF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DEMON-STRATION</a:t>
            </a:r>
          </a:p>
        </p:txBody>
      </p:sp>
    </p:spTree>
    <p:extLst>
      <p:ext uri="{BB962C8B-B14F-4D97-AF65-F5344CB8AC3E}">
        <p14:creationId xmlns:p14="http://schemas.microsoft.com/office/powerpoint/2010/main" val="37804617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60143-E1BF-462E-B09D-A6DCBDB0D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301" y="266181"/>
            <a:ext cx="9905998" cy="891500"/>
          </a:xfrm>
        </p:spPr>
        <p:txBody>
          <a:bodyPr/>
          <a:lstStyle/>
          <a:p>
            <a:pPr algn="ctr"/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C8D09-464F-46EF-A068-D396121EC8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57681"/>
            <a:ext cx="9905999" cy="4974671"/>
          </a:xfrm>
        </p:spPr>
        <p:txBody>
          <a:bodyPr>
            <a:normAutofit/>
          </a:bodyPr>
          <a:lstStyle/>
          <a:p>
            <a:r>
              <a:rPr lang="en-GB" dirty="0"/>
              <a:t>Useful URLs</a:t>
            </a:r>
          </a:p>
          <a:p>
            <a:pPr lvl="1"/>
            <a:r>
              <a:rPr lang="en-GB" dirty="0">
                <a:hlinkClick r:id="rId2"/>
              </a:rPr>
              <a:t>http://history.dcs.ed.ac.uk/archive/languages/</a:t>
            </a:r>
            <a:endParaRPr lang="en-GB" dirty="0"/>
          </a:p>
          <a:p>
            <a:pPr lvl="2"/>
            <a:r>
              <a:rPr lang="en-GB" dirty="0"/>
              <a:t>Useful IMP program source</a:t>
            </a:r>
          </a:p>
          <a:p>
            <a:pPr lvl="1"/>
            <a:r>
              <a:rPr lang="en-GB" dirty="0">
                <a:hlinkClick r:id="rId3"/>
              </a:rPr>
              <a:t>http://history.dcs.ed.ac.uk/archive/staging-area/EDINBURGH_REUNION/imp77-vax/</a:t>
            </a:r>
            <a:endParaRPr lang="en-GB" dirty="0"/>
          </a:p>
          <a:p>
            <a:pPr lvl="2"/>
            <a:r>
              <a:rPr lang="en-GB" dirty="0"/>
              <a:t>Imp source of an IMP77 compiler for the VAX (under VAX/VMS)</a:t>
            </a:r>
          </a:p>
          <a:p>
            <a:pPr lvl="1"/>
            <a:r>
              <a:rPr lang="en-GB" dirty="0">
                <a:hlinkClick r:id="rId4"/>
              </a:rPr>
              <a:t>https://github.com/siliconsam/imp77</a:t>
            </a:r>
            <a:endParaRPr lang="en-GB" dirty="0"/>
          </a:p>
          <a:p>
            <a:pPr lvl="2"/>
            <a:r>
              <a:rPr lang="en-GB" dirty="0"/>
              <a:t>Contains “working” compiler + source (from Edinburgh Uni website) </a:t>
            </a:r>
          </a:p>
          <a:p>
            <a:pPr lvl="2"/>
            <a:r>
              <a:rPr lang="en-GB" dirty="0"/>
              <a:t>Useful documentation about IMP language and compiler implementation</a:t>
            </a:r>
          </a:p>
          <a:p>
            <a:r>
              <a:rPr lang="en-GB" dirty="0"/>
              <a:t>Interesting URL</a:t>
            </a:r>
          </a:p>
          <a:p>
            <a:pPr lvl="1"/>
            <a:r>
              <a:rPr lang="en-GB" dirty="0"/>
              <a:t>http://www.cs.otago.ac.nz/staffpriv/ok/anti-imp.htm</a:t>
            </a:r>
          </a:p>
        </p:txBody>
      </p:sp>
    </p:spTree>
    <p:extLst>
      <p:ext uri="{BB962C8B-B14F-4D97-AF65-F5344CB8AC3E}">
        <p14:creationId xmlns:p14="http://schemas.microsoft.com/office/powerpoint/2010/main" val="4032685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C5BBC-D997-4ED8-A647-CA21E21D4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83111"/>
          </a:xfrm>
        </p:spPr>
        <p:txBody>
          <a:bodyPr/>
          <a:lstStyle/>
          <a:p>
            <a:pPr algn="ctr"/>
            <a:r>
              <a:rPr lang="en-GB" dirty="0"/>
              <a:t>Background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829A6-08AA-4249-99C2-D798C1AB5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68740"/>
            <a:ext cx="10468951" cy="4865616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IMP short for “</a:t>
            </a:r>
            <a:r>
              <a:rPr lang="en-GB" i="1" dirty="0" err="1">
                <a:latin typeface="Dot Matrix" panose="00000400000000000000" pitchFamily="2" charset="0"/>
                <a:cs typeface="Arial" panose="020B0604020202020204" pitchFamily="34" charset="0"/>
              </a:rPr>
              <a:t>IMPlementation</a:t>
            </a:r>
            <a:r>
              <a:rPr lang="en-GB" dirty="0">
                <a:latin typeface="Dot Matrix" panose="00000400000000000000" pitchFamily="2" charset="0"/>
                <a:cs typeface="Arial" panose="020B0604020202020204" pitchFamily="34" charset="0"/>
              </a:rPr>
              <a:t> </a:t>
            </a:r>
            <a:r>
              <a:rPr lang="en-GB" i="1" dirty="0">
                <a:latin typeface="Dot Matrix" panose="00000400000000000000" pitchFamily="2" charset="0"/>
                <a:cs typeface="Arial" panose="020B0604020202020204" pitchFamily="34" charset="0"/>
              </a:rPr>
              <a:t>language</a:t>
            </a:r>
            <a:r>
              <a:rPr lang="en-GB" i="1" dirty="0"/>
              <a:t>”</a:t>
            </a:r>
          </a:p>
          <a:p>
            <a:pPr lvl="1"/>
            <a:r>
              <a:rPr lang="en-GB" dirty="0"/>
              <a:t>Used as a systems implementation language (similar to the use of C for operating systems)</a:t>
            </a:r>
          </a:p>
          <a:p>
            <a:r>
              <a:rPr lang="en-GB" dirty="0"/>
              <a:t>Born 1960’s Edinburgh University</a:t>
            </a:r>
          </a:p>
          <a:p>
            <a:pPr lvl="1"/>
            <a:r>
              <a:rPr lang="en-GB" dirty="0"/>
              <a:t>Based on Atlas </a:t>
            </a:r>
            <a:r>
              <a:rPr lang="en-GB" dirty="0" err="1"/>
              <a:t>Autocode</a:t>
            </a:r>
            <a:endParaRPr lang="en-GB" dirty="0"/>
          </a:p>
          <a:p>
            <a:pPr lvl="2"/>
            <a:r>
              <a:rPr lang="en-GB" dirty="0"/>
              <a:t>language (Algol 60 variant) used on Manchester University Atlas computer</a:t>
            </a:r>
          </a:p>
          <a:p>
            <a:pPr lvl="1"/>
            <a:r>
              <a:rPr lang="en-GB" dirty="0"/>
              <a:t>Used to implement machine compilers and operating systems</a:t>
            </a:r>
          </a:p>
          <a:p>
            <a:pPr lvl="2"/>
            <a:r>
              <a:rPr lang="en-GB" dirty="0"/>
              <a:t>PDP-11, VAX, ICL 2900, Perkin-Elmer</a:t>
            </a:r>
          </a:p>
          <a:p>
            <a:pPr lvl="2"/>
            <a:r>
              <a:rPr lang="en-GB" dirty="0"/>
              <a:t>EMAS (Edinburgh Uni designed operating system)</a:t>
            </a:r>
          </a:p>
          <a:p>
            <a:r>
              <a:rPr lang="en-GB" dirty="0"/>
              <a:t>Used by IC design company Lattice Logic (Edinburgh U spinoff) for ECAD software</a:t>
            </a:r>
          </a:p>
          <a:p>
            <a:pPr lvl="1"/>
            <a:r>
              <a:rPr lang="en-GB" dirty="0"/>
              <a:t>Project (1982) with Ferranti Electronics to extend ECAD to design Ferranti ULA’s</a:t>
            </a:r>
          </a:p>
          <a:p>
            <a:pPr lvl="1"/>
            <a:r>
              <a:rPr lang="en-GB" dirty="0"/>
              <a:t>Ferranti ULA (Uncommitted Logic Array) used in BBC Micro, Sinclair Spectrum etc.</a:t>
            </a:r>
          </a:p>
          <a:p>
            <a:pPr lvl="2"/>
            <a:r>
              <a:rPr lang="en-GB" dirty="0"/>
              <a:t>I was </a:t>
            </a:r>
            <a:r>
              <a:rPr lang="en-GB" dirty="0" err="1"/>
              <a:t>AutoLayout</a:t>
            </a:r>
            <a:r>
              <a:rPr lang="en-GB" dirty="0"/>
              <a:t> Group leader + liaison with Lattice Logic</a:t>
            </a:r>
          </a:p>
        </p:txBody>
      </p:sp>
    </p:spTree>
    <p:extLst>
      <p:ext uri="{BB962C8B-B14F-4D97-AF65-F5344CB8AC3E}">
        <p14:creationId xmlns:p14="http://schemas.microsoft.com/office/powerpoint/2010/main" val="3331860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4FA65-654D-42AC-A65A-6D3FD40EA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4440043"/>
          </a:xfrm>
        </p:spPr>
        <p:txBody>
          <a:bodyPr/>
          <a:lstStyle/>
          <a:p>
            <a:pPr algn="ctr"/>
            <a:r>
              <a:rPr lang="en-GB" dirty="0"/>
              <a:t>IMP77 Language Features</a:t>
            </a:r>
          </a:p>
        </p:txBody>
      </p:sp>
    </p:spTree>
    <p:extLst>
      <p:ext uri="{BB962C8B-B14F-4D97-AF65-F5344CB8AC3E}">
        <p14:creationId xmlns:p14="http://schemas.microsoft.com/office/powerpoint/2010/main" val="2573192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4FA65-654D-42AC-A65A-6D3FD40EA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800" y="224236"/>
            <a:ext cx="9905998" cy="1092836"/>
          </a:xfrm>
        </p:spPr>
        <p:txBody>
          <a:bodyPr/>
          <a:lstStyle/>
          <a:p>
            <a:pPr algn="ctr"/>
            <a:r>
              <a:rPr lang="en-GB" dirty="0"/>
              <a:t>IMP77 Code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EC647-6630-448A-A879-FFB3BB184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40904"/>
            <a:ext cx="9905999" cy="5276674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Block based structure</a:t>
            </a:r>
          </a:p>
          <a:p>
            <a:pPr lvl="1"/>
            <a:r>
              <a:rPr lang="en-GB" dirty="0"/>
              <a:t>Routines/Functions are named blocks</a:t>
            </a:r>
          </a:p>
          <a:p>
            <a:pPr lvl="1"/>
            <a:r>
              <a:rPr lang="en-GB" dirty="0"/>
              <a:t>Blocks can be embedded within blocks</a:t>
            </a:r>
          </a:p>
          <a:p>
            <a:pPr lvl="1"/>
            <a:r>
              <a:rPr lang="en-GB" dirty="0"/>
              <a:t>Block can contain one or more statements</a:t>
            </a:r>
          </a:p>
          <a:p>
            <a:r>
              <a:rPr lang="en-GB" dirty="0"/>
              <a:t>Statements are line-based</a:t>
            </a:r>
          </a:p>
          <a:p>
            <a:pPr lvl="1"/>
            <a:r>
              <a:rPr lang="en-GB" dirty="0"/>
              <a:t>Multi-statements lines have statements separated by semi-colon (;)</a:t>
            </a:r>
          </a:p>
          <a:p>
            <a:pPr lvl="1"/>
            <a:r>
              <a:rPr lang="en-GB" dirty="0"/>
              <a:t>Multi-line statements must have a continuation indicator at line end (%c)</a:t>
            </a:r>
          </a:p>
          <a:p>
            <a:pPr lvl="2"/>
            <a:r>
              <a:rPr lang="en-GB" dirty="0"/>
              <a:t>%c  (or </a:t>
            </a:r>
            <a:r>
              <a:rPr lang="en-GB" b="1" u="sng" dirty="0"/>
              <a:t>c</a:t>
            </a:r>
            <a:r>
              <a:rPr lang="en-GB" dirty="0"/>
              <a:t> ) is a keyword</a:t>
            </a:r>
          </a:p>
          <a:p>
            <a:r>
              <a:rPr lang="en-GB" dirty="0"/>
              <a:t>Comments</a:t>
            </a:r>
          </a:p>
          <a:p>
            <a:pPr lvl="1"/>
            <a:r>
              <a:rPr lang="en-GB" dirty="0"/>
              <a:t>Single line comments start with ! </a:t>
            </a:r>
          </a:p>
          <a:p>
            <a:pPr lvl="2"/>
            <a:r>
              <a:rPr lang="en-GB" dirty="0"/>
              <a:t>Text after ! Ignored till line end</a:t>
            </a:r>
          </a:p>
          <a:p>
            <a:pPr lvl="1"/>
            <a:r>
              <a:rPr lang="en-GB" dirty="0"/>
              <a:t>Single line comments  alternatively start with </a:t>
            </a:r>
            <a:r>
              <a:rPr lang="en-GB" b="1" u="sng" dirty="0"/>
              <a:t>comment</a:t>
            </a:r>
            <a:r>
              <a:rPr lang="en-GB" dirty="0"/>
              <a:t>  following text is ignored until line end</a:t>
            </a:r>
          </a:p>
          <a:p>
            <a:pPr lvl="1"/>
            <a:r>
              <a:rPr lang="en-GB" dirty="0"/>
              <a:t>{} comments can occur between identifiers, keywords, operators</a:t>
            </a:r>
          </a:p>
          <a:p>
            <a:pPr lvl="2"/>
            <a:r>
              <a:rPr lang="en-GB" dirty="0"/>
              <a:t>Text between { and } is ignored</a:t>
            </a:r>
          </a:p>
          <a:p>
            <a:pPr lvl="2"/>
            <a:r>
              <a:rPr lang="en-GB" dirty="0"/>
              <a:t>NO newlines allowed inside { }</a:t>
            </a:r>
          </a:p>
        </p:txBody>
      </p:sp>
    </p:spTree>
    <p:extLst>
      <p:ext uri="{BB962C8B-B14F-4D97-AF65-F5344CB8AC3E}">
        <p14:creationId xmlns:p14="http://schemas.microsoft.com/office/powerpoint/2010/main" val="363677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F5D61-7321-4EC1-8CA5-008D6A036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16667"/>
          </a:xfrm>
        </p:spPr>
        <p:txBody>
          <a:bodyPr/>
          <a:lstStyle/>
          <a:p>
            <a:pPr algn="ctr"/>
            <a:r>
              <a:rPr lang="en-GB" dirty="0"/>
              <a:t>Keywords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61D44-4A75-4BE8-8982-11D87CE39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59684"/>
            <a:ext cx="9905999" cy="5184397"/>
          </a:xfrm>
        </p:spPr>
        <p:txBody>
          <a:bodyPr>
            <a:normAutofit/>
          </a:bodyPr>
          <a:lstStyle/>
          <a:p>
            <a:r>
              <a:rPr lang="en-GB" dirty="0"/>
              <a:t>Keywords start with %</a:t>
            </a:r>
          </a:p>
          <a:p>
            <a:pPr lvl="1"/>
            <a:r>
              <a:rPr lang="en-GB" dirty="0"/>
              <a:t>Think of the % sign as starting to “underline” a keyword</a:t>
            </a:r>
          </a:p>
          <a:p>
            <a:pPr lvl="1"/>
            <a:r>
              <a:rPr lang="en-GB" dirty="0"/>
              <a:t>Keywords are case insensitive (but converted to ASCII uppercase inside the compiler)</a:t>
            </a:r>
          </a:p>
          <a:p>
            <a:pPr lvl="1"/>
            <a:r>
              <a:rPr lang="en-GB" dirty="0"/>
              <a:t>Examples</a:t>
            </a:r>
          </a:p>
          <a:p>
            <a:pPr lvl="2"/>
            <a:r>
              <a:rPr lang="en-GB" dirty="0"/>
              <a:t>%begin,  %</a:t>
            </a:r>
            <a:r>
              <a:rPr lang="en-GB" dirty="0" err="1"/>
              <a:t>BeGIn</a:t>
            </a:r>
            <a:r>
              <a:rPr lang="en-GB" dirty="0"/>
              <a:t>, %cycle, %repeat, %for, %while, %routine, %record</a:t>
            </a:r>
          </a:p>
          <a:p>
            <a:pPr lvl="2"/>
            <a:r>
              <a:rPr lang="en-GB" b="1" u="sng" dirty="0"/>
              <a:t>begin</a:t>
            </a:r>
            <a:r>
              <a:rPr lang="en-GB" dirty="0"/>
              <a:t>,  </a:t>
            </a:r>
            <a:r>
              <a:rPr lang="en-GB" b="1" u="sng" dirty="0" err="1"/>
              <a:t>BeGIn</a:t>
            </a:r>
            <a:r>
              <a:rPr lang="en-GB" dirty="0"/>
              <a:t>, </a:t>
            </a:r>
            <a:r>
              <a:rPr lang="en-GB" b="1" u="sng" dirty="0"/>
              <a:t>cycle</a:t>
            </a:r>
            <a:r>
              <a:rPr lang="en-GB" dirty="0"/>
              <a:t>, </a:t>
            </a:r>
            <a:r>
              <a:rPr lang="en-GB" b="1" u="sng" dirty="0"/>
              <a:t>repeat</a:t>
            </a:r>
            <a:r>
              <a:rPr lang="en-GB" dirty="0"/>
              <a:t>, </a:t>
            </a:r>
            <a:r>
              <a:rPr lang="en-GB" b="1" u="sng" dirty="0"/>
              <a:t>for</a:t>
            </a:r>
            <a:r>
              <a:rPr lang="en-GB" dirty="0"/>
              <a:t>, </a:t>
            </a:r>
            <a:r>
              <a:rPr lang="en-GB" b="1" u="sng" dirty="0"/>
              <a:t>while</a:t>
            </a:r>
            <a:r>
              <a:rPr lang="en-GB" dirty="0"/>
              <a:t>, </a:t>
            </a:r>
            <a:r>
              <a:rPr lang="en-GB" b="1" u="sng" dirty="0"/>
              <a:t>routine</a:t>
            </a:r>
            <a:r>
              <a:rPr lang="en-GB" dirty="0"/>
              <a:t>, </a:t>
            </a:r>
            <a:r>
              <a:rPr lang="en-GB" b="1" u="sng" dirty="0"/>
              <a:t>record</a:t>
            </a:r>
          </a:p>
          <a:p>
            <a:pPr lvl="1"/>
            <a:r>
              <a:rPr lang="en-GB" dirty="0"/>
              <a:t>Can concatenate keywords (and in some cases abbreviate)</a:t>
            </a:r>
          </a:p>
          <a:p>
            <a:pPr lvl="2"/>
            <a:r>
              <a:rPr lang="en-GB" b="1" u="sng" dirty="0"/>
              <a:t>integer</a:t>
            </a:r>
            <a:r>
              <a:rPr lang="en-GB" dirty="0"/>
              <a:t>    </a:t>
            </a:r>
            <a:r>
              <a:rPr lang="en-GB" b="1" u="sng" dirty="0"/>
              <a:t>function</a:t>
            </a:r>
          </a:p>
          <a:p>
            <a:pPr lvl="2"/>
            <a:r>
              <a:rPr lang="en-GB" b="1" u="sng" dirty="0" err="1"/>
              <a:t>integerfunction</a:t>
            </a:r>
            <a:endParaRPr lang="en-GB" b="1" u="sng" dirty="0"/>
          </a:p>
          <a:p>
            <a:pPr lvl="2"/>
            <a:r>
              <a:rPr lang="en-GB" b="1" u="sng" dirty="0" err="1"/>
              <a:t>integerfn</a:t>
            </a:r>
            <a:endParaRPr lang="en-GB" b="1" u="sng" dirty="0"/>
          </a:p>
        </p:txBody>
      </p:sp>
    </p:spTree>
    <p:extLst>
      <p:ext uri="{BB962C8B-B14F-4D97-AF65-F5344CB8AC3E}">
        <p14:creationId xmlns:p14="http://schemas.microsoft.com/office/powerpoint/2010/main" val="343592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F5D61-7321-4EC1-8CA5-008D6A036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16667"/>
          </a:xfrm>
        </p:spPr>
        <p:txBody>
          <a:bodyPr/>
          <a:lstStyle/>
          <a:p>
            <a:pPr algn="ctr"/>
            <a:r>
              <a:rPr lang="en-GB" dirty="0"/>
              <a:t>IDENTIFIERS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61D44-4A75-4BE8-8982-11D87CE39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59684"/>
            <a:ext cx="9905999" cy="5184397"/>
          </a:xfrm>
        </p:spPr>
        <p:txBody>
          <a:bodyPr>
            <a:normAutofit/>
          </a:bodyPr>
          <a:lstStyle/>
          <a:p>
            <a:r>
              <a:rPr lang="en-GB" dirty="0"/>
              <a:t>Identifiers don’t start with a %</a:t>
            </a:r>
          </a:p>
          <a:p>
            <a:pPr lvl="1"/>
            <a:r>
              <a:rPr lang="en-GB" dirty="0"/>
              <a:t>Consist of alpha-numeric letters with spaces allowed!</a:t>
            </a:r>
          </a:p>
          <a:p>
            <a:pPr lvl="1"/>
            <a:r>
              <a:rPr lang="en-GB" dirty="0"/>
              <a:t>Case insensitive (again converted to uppercase inside the compiler)</a:t>
            </a:r>
          </a:p>
          <a:p>
            <a:pPr lvl="1"/>
            <a:r>
              <a:rPr lang="en-GB" dirty="0"/>
              <a:t>Examples</a:t>
            </a:r>
          </a:p>
          <a:p>
            <a:pPr lvl="2"/>
            <a:r>
              <a:rPr lang="en-GB" dirty="0" err="1"/>
              <a:t>freD</a:t>
            </a:r>
            <a:r>
              <a:rPr lang="en-GB" dirty="0"/>
              <a:t>, </a:t>
            </a:r>
            <a:r>
              <a:rPr lang="en-GB" dirty="0" err="1"/>
              <a:t>fRED</a:t>
            </a:r>
            <a:r>
              <a:rPr lang="en-GB" dirty="0"/>
              <a:t>, f  r e D       ! All refer to same identifier FRED</a:t>
            </a:r>
          </a:p>
          <a:p>
            <a:pPr lvl="2"/>
            <a:r>
              <a:rPr lang="en-GB" dirty="0"/>
              <a:t>Can be difficult when searching source code</a:t>
            </a:r>
          </a:p>
          <a:p>
            <a:pPr lvl="3"/>
            <a:r>
              <a:rPr lang="en-GB" dirty="0"/>
              <a:t>Especially if you added an extra space character (or more) </a:t>
            </a:r>
          </a:p>
          <a:p>
            <a:pPr lvl="3"/>
            <a:r>
              <a:rPr lang="en-GB" dirty="0"/>
              <a:t>Or added spaces in a part of the identifier!!!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230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F5D61-7321-4EC1-8CA5-008D6A036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16667"/>
          </a:xfrm>
        </p:spPr>
        <p:txBody>
          <a:bodyPr/>
          <a:lstStyle/>
          <a:p>
            <a:pPr algn="ctr"/>
            <a:r>
              <a:rPr lang="en-GB" dirty="0"/>
              <a:t>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61D44-4A75-4BE8-8982-11D87CE39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59684"/>
            <a:ext cx="9905999" cy="5184397"/>
          </a:xfrm>
        </p:spPr>
        <p:txBody>
          <a:bodyPr>
            <a:normAutofit/>
          </a:bodyPr>
          <a:lstStyle/>
          <a:p>
            <a:r>
              <a:rPr lang="en-GB" dirty="0"/>
              <a:t>Numerous operators available</a:t>
            </a:r>
          </a:p>
          <a:p>
            <a:pPr lvl="1"/>
            <a:r>
              <a:rPr lang="en-GB" dirty="0"/>
              <a:t>Assignment:   = ,  == , &lt;</a:t>
            </a:r>
          </a:p>
          <a:p>
            <a:pPr lvl="1"/>
            <a:r>
              <a:rPr lang="en-GB" dirty="0"/>
              <a:t>Add/subtract:  + , -, ++, --</a:t>
            </a:r>
          </a:p>
          <a:p>
            <a:pPr lvl="1"/>
            <a:r>
              <a:rPr lang="en-GB" dirty="0"/>
              <a:t>Multiply/divide: *,  /,  //,  ^,  ^^</a:t>
            </a:r>
          </a:p>
          <a:p>
            <a:pPr lvl="1"/>
            <a:r>
              <a:rPr lang="en-GB" dirty="0"/>
              <a:t>Shift: &lt;&lt;,  &gt;&gt;</a:t>
            </a:r>
          </a:p>
          <a:p>
            <a:pPr lvl="1"/>
            <a:r>
              <a:rPr lang="en-GB" dirty="0"/>
              <a:t>Comparison: =, &lt;, &gt;,  #,  &gt;=, &lt;=, \=, &lt;&gt;, ~=</a:t>
            </a:r>
          </a:p>
          <a:p>
            <a:pPr lvl="1"/>
            <a:r>
              <a:rPr lang="en-GB" dirty="0"/>
              <a:t>Logical: </a:t>
            </a:r>
            <a:r>
              <a:rPr lang="en-GB" b="1" u="sng" dirty="0"/>
              <a:t>AND</a:t>
            </a:r>
            <a:r>
              <a:rPr lang="en-GB" dirty="0"/>
              <a:t>, </a:t>
            </a:r>
            <a:r>
              <a:rPr lang="en-GB" b="1" u="sng" dirty="0"/>
              <a:t>OR</a:t>
            </a:r>
            <a:r>
              <a:rPr lang="en-GB" dirty="0"/>
              <a:t>, </a:t>
            </a:r>
            <a:r>
              <a:rPr lang="en-GB" b="1" u="sng" dirty="0"/>
              <a:t>NOT</a:t>
            </a:r>
          </a:p>
          <a:p>
            <a:pPr lvl="2"/>
            <a:r>
              <a:rPr lang="en-GB" dirty="0"/>
              <a:t>these are IMP keywords</a:t>
            </a:r>
          </a:p>
        </p:txBody>
      </p:sp>
    </p:spTree>
    <p:extLst>
      <p:ext uri="{BB962C8B-B14F-4D97-AF65-F5344CB8AC3E}">
        <p14:creationId xmlns:p14="http://schemas.microsoft.com/office/powerpoint/2010/main" val="8078205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748</TotalTime>
  <Words>2030</Words>
  <Application>Microsoft Office PowerPoint</Application>
  <PresentationFormat>Widescreen</PresentationFormat>
  <Paragraphs>271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Dot Matrix</vt:lpstr>
      <vt:lpstr>Tw Cen MT</vt:lpstr>
      <vt:lpstr>Circuit</vt:lpstr>
      <vt:lpstr>IMP77</vt:lpstr>
      <vt:lpstr>OVERVIEW</vt:lpstr>
      <vt:lpstr>HISTORY</vt:lpstr>
      <vt:lpstr>Background HISTORY</vt:lpstr>
      <vt:lpstr>IMP77 Language Features</vt:lpstr>
      <vt:lpstr>IMP77 Code Structure</vt:lpstr>
      <vt:lpstr>Keywords</vt:lpstr>
      <vt:lpstr>IDENTIFIERS</vt:lpstr>
      <vt:lpstr>OPERATORS</vt:lpstr>
      <vt:lpstr>IMP77 PRIMITIVE Datatypes  (Numbers + Text)</vt:lpstr>
      <vt:lpstr>MORE IMP PRIMITIVE Datatypes</vt:lpstr>
      <vt:lpstr>IMP77 COMPOUND Datatypes</vt:lpstr>
      <vt:lpstr>IMP “grammar”</vt:lpstr>
      <vt:lpstr>DECLARING VARIABLES IN IMP</vt:lpstr>
      <vt:lpstr>ConDitional Execution</vt:lpstr>
      <vt:lpstr>JUMP/CALCULATED GOTO</vt:lpstr>
      <vt:lpstr>LoopS</vt:lpstr>
      <vt:lpstr>Exiting / Skipping loops</vt:lpstr>
      <vt:lpstr>Using routineS / FUNCTIONS</vt:lpstr>
      <vt:lpstr>COMPILER ARCHITECTURE</vt:lpstr>
      <vt:lpstr>Compiler PHASES</vt:lpstr>
      <vt:lpstr>Programs and Interface Files PASS1 (Syntax Analysis)</vt:lpstr>
      <vt:lpstr>PASS 1 Program</vt:lpstr>
      <vt:lpstr>Programs and Interface Files PASS2 (Code GENERATION)</vt:lpstr>
      <vt:lpstr>PASS 2 Program</vt:lpstr>
      <vt:lpstr>Programs and Interface Files PASS3 (COFF ObJEct File GENERATION)</vt:lpstr>
      <vt:lpstr>PASS3 Program</vt:lpstr>
      <vt:lpstr>MY COMPILER SUITE UTILITY TOOLS</vt:lpstr>
      <vt:lpstr>Future Plans</vt:lpstr>
      <vt:lpstr>DEMON-STRATION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IMP77</dc:title>
  <dc:creator>john mcmullin</dc:creator>
  <cp:lastModifiedBy>john mcmullin</cp:lastModifiedBy>
  <cp:revision>57</cp:revision>
  <dcterms:created xsi:type="dcterms:W3CDTF">2021-01-16T15:28:52Z</dcterms:created>
  <dcterms:modified xsi:type="dcterms:W3CDTF">2021-03-05T19:09:40Z</dcterms:modified>
</cp:coreProperties>
</file>

<file path=docProps/thumbnail.jpeg>
</file>